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568371d156840e4" /><Relationship Type="http://schemas.openxmlformats.org/officeDocument/2006/relationships/extended-properties" Target="/docProps/app.xml" Id="Rf51e623267394f11" /><Relationship Type="http://schemas.openxmlformats.org/officeDocument/2006/relationships/officeDocument" Target="/ppt/presentation.xml" Id="R15600a2799a240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4af4a529054a81"/>
  </p:sldMasterIdLst>
  <p:notesMasterIdLst>
    <p:notesMasterId xmlns:r="http://schemas.openxmlformats.org/officeDocument/2006/relationships" r:id="R9becc6feb2504917"/>
  </p:notesMasterIdLst>
  <p:sldIdLst>
    <p:sldId xmlns:r="http://schemas.openxmlformats.org/officeDocument/2006/relationships" id="256" r:id="Re733e72f3a0e47e3"/>
    <p:sldId xmlns:r="http://schemas.openxmlformats.org/officeDocument/2006/relationships" id="257" r:id="Ra5a50a69d3a84093"/>
    <p:sldId xmlns:r="http://schemas.openxmlformats.org/officeDocument/2006/relationships" id="258" r:id="Rdcf52ddbb4c449ab"/>
    <p:sldId xmlns:r="http://schemas.openxmlformats.org/officeDocument/2006/relationships" id="259" r:id="R45675e230bff4fe1"/>
    <p:sldId xmlns:r="http://schemas.openxmlformats.org/officeDocument/2006/relationships" id="260" r:id="Rae947c8bacfc4ff1"/>
    <p:sldId xmlns:r="http://schemas.openxmlformats.org/officeDocument/2006/relationships" id="261" r:id="R8f39cdd64f984b1a"/>
    <p:sldId xmlns:r="http://schemas.openxmlformats.org/officeDocument/2006/relationships" id="262" r:id="R302cb0c9f00443ea"/>
    <p:sldId xmlns:r="http://schemas.openxmlformats.org/officeDocument/2006/relationships" id="263" r:id="Rbef97db2ba1c424b"/>
    <p:sldId xmlns:r="http://schemas.openxmlformats.org/officeDocument/2006/relationships" id="264" r:id="R729c4f483f134a8d"/>
    <p:sldId xmlns:r="http://schemas.openxmlformats.org/officeDocument/2006/relationships" id="265" r:id="Ra56844b347704861"/>
    <p:sldId xmlns:r="http://schemas.openxmlformats.org/officeDocument/2006/relationships" id="266" r:id="Rd3a6e7dc24c44673"/>
    <p:sldId xmlns:r="http://schemas.openxmlformats.org/officeDocument/2006/relationships" id="267" r:id="Rbe1f1e954e07480d"/>
    <p:sldId xmlns:r="http://schemas.openxmlformats.org/officeDocument/2006/relationships" id="268" r:id="R050a5debd01e4c50"/>
    <p:sldId xmlns:r="http://schemas.openxmlformats.org/officeDocument/2006/relationships" id="269" r:id="R4d3a7dce7d954567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c6f9175694d4091" /><Relationship Type="http://schemas.openxmlformats.org/officeDocument/2006/relationships/slideMaster" Target="/ppt/slideMasters/slideMaster1.xml" Id="Rba4af4a529054a81" /><Relationship Type="http://schemas.openxmlformats.org/officeDocument/2006/relationships/notesMaster" Target="/ppt/notesMasters/notesMaster1.xml" Id="R9becc6feb2504917" /><Relationship Type="http://schemas.openxmlformats.org/officeDocument/2006/relationships/presProps" Target="/ppt/presProps.xml" Id="R32cd9b125f43489d" /><Relationship Type="http://schemas.openxmlformats.org/officeDocument/2006/relationships/tableStyles" Target="/ppt/tableStyles.xml" Id="R12c08ac198ed45a2" /><Relationship Type="http://schemas.openxmlformats.org/officeDocument/2006/relationships/slide" Target="/ppt/slides/slide1.xml" Id="Re733e72f3a0e47e3" /><Relationship Type="http://schemas.openxmlformats.org/officeDocument/2006/relationships/slide" Target="/ppt/slides/slide2.xml" Id="Ra5a50a69d3a84093" /><Relationship Type="http://schemas.openxmlformats.org/officeDocument/2006/relationships/slide" Target="/ppt/slides/slide3.xml" Id="Rdcf52ddbb4c449ab" /><Relationship Type="http://schemas.openxmlformats.org/officeDocument/2006/relationships/slide" Target="/ppt/slides/slide4.xml" Id="R45675e230bff4fe1" /><Relationship Type="http://schemas.openxmlformats.org/officeDocument/2006/relationships/slide" Target="/ppt/slides/slide5.xml" Id="Rae947c8bacfc4ff1" /><Relationship Type="http://schemas.openxmlformats.org/officeDocument/2006/relationships/slide" Target="/ppt/slides/slide6.xml" Id="R8f39cdd64f984b1a" /><Relationship Type="http://schemas.openxmlformats.org/officeDocument/2006/relationships/slide" Target="/ppt/slides/slide7.xml" Id="R302cb0c9f00443ea" /><Relationship Type="http://schemas.openxmlformats.org/officeDocument/2006/relationships/slide" Target="/ppt/slides/slide8.xml" Id="Rbef97db2ba1c424b" /><Relationship Type="http://schemas.openxmlformats.org/officeDocument/2006/relationships/slide" Target="/ppt/slides/slide9.xml" Id="R729c4f483f134a8d" /><Relationship Type="http://schemas.openxmlformats.org/officeDocument/2006/relationships/slide" Target="/ppt/slides/slide10.xml" Id="Ra56844b347704861" /><Relationship Type="http://schemas.openxmlformats.org/officeDocument/2006/relationships/slide" Target="/ppt/slides/slide11.xml" Id="Rd3a6e7dc24c44673" /><Relationship Type="http://schemas.openxmlformats.org/officeDocument/2006/relationships/slide" Target="/ppt/slides/slide12.xml" Id="Rbe1f1e954e07480d" /><Relationship Type="http://schemas.openxmlformats.org/officeDocument/2006/relationships/slide" Target="/ppt/slides/slide13.xml" Id="R050a5debd01e4c50" /><Relationship Type="http://schemas.openxmlformats.org/officeDocument/2006/relationships/slide" Target="/ppt/slides/slide14.xml" Id="R4d3a7dce7d95456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67a57ec2dff42f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bc930e3786843ee" /><Relationship Type="http://schemas.openxmlformats.org/officeDocument/2006/relationships/notesMaster" Target="/ppt/notesMasters/notesMaster1.xml" Id="R8a2be10e24de46d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f9ae16cf5c04f28" /><Relationship Type="http://schemas.openxmlformats.org/officeDocument/2006/relationships/notesMaster" Target="/ppt/notesMasters/notesMaster1.xml" Id="Ra6cd6be9b1c74db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2460b19068c4ef8" /><Relationship Type="http://schemas.openxmlformats.org/officeDocument/2006/relationships/notesMaster" Target="/ppt/notesMasters/notesMaster1.xml" Id="R30124132398544d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6fab47718544982" /><Relationship Type="http://schemas.openxmlformats.org/officeDocument/2006/relationships/notesMaster" Target="/ppt/notesMasters/notesMaster1.xml" Id="R6dbc734bc10248f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3a1e2c45a6f47de" /><Relationship Type="http://schemas.openxmlformats.org/officeDocument/2006/relationships/notesMaster" Target="/ppt/notesMasters/notesMaster1.xml" Id="Ra3e822d4e0a9498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5400788f8bc44c9" /><Relationship Type="http://schemas.openxmlformats.org/officeDocument/2006/relationships/notesMaster" Target="/ppt/notesMasters/notesMaster1.xml" Id="Rdf8bf161b5bf43c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670ac0846e143d5" /><Relationship Type="http://schemas.openxmlformats.org/officeDocument/2006/relationships/notesMaster" Target="/ppt/notesMasters/notesMaster1.xml" Id="R8ea3a25b61b3413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641e77d076f40ad" /><Relationship Type="http://schemas.openxmlformats.org/officeDocument/2006/relationships/notesMaster" Target="/ppt/notesMasters/notesMaster1.xml" Id="Rc078da289c3c402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fc7d72669a64752" /><Relationship Type="http://schemas.openxmlformats.org/officeDocument/2006/relationships/notesMaster" Target="/ppt/notesMasters/notesMaster1.xml" Id="R68fe1ae12e9a439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b1fe1cd62e14c8f" /><Relationship Type="http://schemas.openxmlformats.org/officeDocument/2006/relationships/notesMaster" Target="/ppt/notesMasters/notesMaster1.xml" Id="R6b29645c307c4ce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ad58f08552d403d" /><Relationship Type="http://schemas.openxmlformats.org/officeDocument/2006/relationships/notesMaster" Target="/ppt/notesMasters/notesMaster1.xml" Id="R4f9928ab93ac4d3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797d70f8eca4bb8" /><Relationship Type="http://schemas.openxmlformats.org/officeDocument/2006/relationships/notesMaster" Target="/ppt/notesMasters/notesMaster1.xml" Id="R2d42723dbe724a0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beeb9cc1e9544d5" /><Relationship Type="http://schemas.openxmlformats.org/officeDocument/2006/relationships/notesMaster" Target="/ppt/notesMasters/notesMaster1.xml" Id="R882022a3fc1b489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628056b4dc340e7" /><Relationship Type="http://schemas.openxmlformats.org/officeDocument/2006/relationships/notesMaster" Target="/ppt/notesMasters/notesMaster1.xml" Id="R94e27b56195341c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5bcaf3ae5419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af1285335414232" /><Relationship Type="http://schemas.openxmlformats.org/officeDocument/2006/relationships/slideLayout" Target="/ppt/slideLayouts/slideLayout1.xml" Id="R8149f9f60e4c433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49f9f60e4c433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d37417efe4f14" /><Relationship Type="http://schemas.openxmlformats.org/officeDocument/2006/relationships/image" Target="/ppt/media/image.png" Id="Rbfb2a85a96cb4656" /><Relationship Type="http://schemas.openxmlformats.org/officeDocument/2006/relationships/image" Target="/ppt/media/image2.png" Id="R6f928867282f452a" /><Relationship Type="http://schemas.openxmlformats.org/officeDocument/2006/relationships/image" Target="/ppt/media/image3.png" Id="Rebe3a228e6aa43f0" /><Relationship Type="http://schemas.openxmlformats.org/officeDocument/2006/relationships/image" Target="/ppt/media/image4.png" Id="Rceb27ddfa9224db5" /><Relationship Type="http://schemas.openxmlformats.org/officeDocument/2006/relationships/image" Target="/ppt/media/image5.png" Id="Rd9d740b2973842f7" /><Relationship Type="http://schemas.openxmlformats.org/officeDocument/2006/relationships/image" Target="/ppt/media/image6.png" Id="R2522bbeb5a694f95" /><Relationship Type="http://schemas.openxmlformats.org/officeDocument/2006/relationships/notesSlide" Target="/ppt/notesSlides/notesSlide1.xml" Id="R502b801b952e4b5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e8b318db54197" /><Relationship Type="http://schemas.openxmlformats.org/officeDocument/2006/relationships/image" Target="/ppt/media/image86.png" Id="R625b3b5952da4691" /><Relationship Type="http://schemas.openxmlformats.org/officeDocument/2006/relationships/image" Target="/ppt/media/image87.png" Id="R7d4259f242374bb1" /><Relationship Type="http://schemas.openxmlformats.org/officeDocument/2006/relationships/image" Target="/ppt/media/image88.png" Id="Rcfcfcb7d089b4224" /><Relationship Type="http://schemas.openxmlformats.org/officeDocument/2006/relationships/image" Target="/ppt/media/image89.png" Id="R4849b69cbae1446f" /><Relationship Type="http://schemas.openxmlformats.org/officeDocument/2006/relationships/image" Target="/ppt/media/image90.png" Id="R2020b32d4c614607" /><Relationship Type="http://schemas.openxmlformats.org/officeDocument/2006/relationships/image" Target="/ppt/media/image91.png" Id="Ra6ae2e47f21c43a1" /><Relationship Type="http://schemas.openxmlformats.org/officeDocument/2006/relationships/image" Target="/ppt/media/image92.png" Id="R67ba4239f8724514" /><Relationship Type="http://schemas.openxmlformats.org/officeDocument/2006/relationships/image" Target="/ppt/media/image93.png" Id="Ra3d9b58ccbf84165" /><Relationship Type="http://schemas.openxmlformats.org/officeDocument/2006/relationships/image" Target="/ppt/media/image94.png" Id="Rad293a2926754fe4" /><Relationship Type="http://schemas.openxmlformats.org/officeDocument/2006/relationships/image" Target="/ppt/media/image95.png" Id="Re3097b57de2b40d1" /><Relationship Type="http://schemas.openxmlformats.org/officeDocument/2006/relationships/notesSlide" Target="/ppt/notesSlides/notesSlide10.xml" Id="R8ff7e94379bd4ba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fe351f42e42d1" /><Relationship Type="http://schemas.openxmlformats.org/officeDocument/2006/relationships/image" Target="/ppt/media/image96.png" Id="Rdc23a4b1b6ba48d7" /><Relationship Type="http://schemas.openxmlformats.org/officeDocument/2006/relationships/image" Target="/ppt/media/image97.png" Id="R749fe843716e4799" /><Relationship Type="http://schemas.openxmlformats.org/officeDocument/2006/relationships/image" Target="/ppt/media/image98.png" Id="Rc97e0f786bd145c6" /><Relationship Type="http://schemas.openxmlformats.org/officeDocument/2006/relationships/image" Target="/ppt/media/image99.png" Id="Rbd4ebcd46e8f4446" /><Relationship Type="http://schemas.openxmlformats.org/officeDocument/2006/relationships/image" Target="/ppt/media/image100.png" Id="R783ade9886894571" /><Relationship Type="http://schemas.openxmlformats.org/officeDocument/2006/relationships/image" Target="/ppt/media/image101.png" Id="R9172e55ce94f4d45" /><Relationship Type="http://schemas.openxmlformats.org/officeDocument/2006/relationships/image" Target="/ppt/media/image102.png" Id="R1f59019e8f494905" /><Relationship Type="http://schemas.openxmlformats.org/officeDocument/2006/relationships/image" Target="/ppt/media/image103.png" Id="Rabc0798414e44fdb" /><Relationship Type="http://schemas.openxmlformats.org/officeDocument/2006/relationships/image" Target="/ppt/media/image104.png" Id="R9f5c9ca382e9421c" /><Relationship Type="http://schemas.openxmlformats.org/officeDocument/2006/relationships/image" Target="/ppt/media/image105.png" Id="Ra3110ebd5fce48b9" /><Relationship Type="http://schemas.openxmlformats.org/officeDocument/2006/relationships/notesSlide" Target="/ppt/notesSlides/notesSlide11.xml" Id="Rcdd0f57205c1406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b22ed6d0e4bfb" /><Relationship Type="http://schemas.openxmlformats.org/officeDocument/2006/relationships/image" Target="/ppt/media/image106.png" Id="R230b2645f4ab4968" /><Relationship Type="http://schemas.openxmlformats.org/officeDocument/2006/relationships/image" Target="/ppt/media/image107.png" Id="Rc6e33a02891f4dac" /><Relationship Type="http://schemas.openxmlformats.org/officeDocument/2006/relationships/image" Target="/ppt/media/image108.png" Id="R19b24ef1df89474f" /><Relationship Type="http://schemas.openxmlformats.org/officeDocument/2006/relationships/image" Target="/ppt/media/image109.png" Id="R1b06392c2e2247f2" /><Relationship Type="http://schemas.openxmlformats.org/officeDocument/2006/relationships/image" Target="/ppt/media/image110.png" Id="Rebe8df7838df4586" /><Relationship Type="http://schemas.openxmlformats.org/officeDocument/2006/relationships/image" Target="/ppt/media/image111.png" Id="R682aa8a628e14311" /><Relationship Type="http://schemas.openxmlformats.org/officeDocument/2006/relationships/image" Target="/ppt/media/image112.png" Id="Rf3f7165ceef74752" /><Relationship Type="http://schemas.openxmlformats.org/officeDocument/2006/relationships/image" Target="/ppt/media/image113.png" Id="R9291f8f5517141b4" /><Relationship Type="http://schemas.openxmlformats.org/officeDocument/2006/relationships/image" Target="/ppt/media/image114.png" Id="R2c8d1443db674a03" /><Relationship Type="http://schemas.openxmlformats.org/officeDocument/2006/relationships/image" Target="/ppt/media/image115.png" Id="R7786f326880c4356" /><Relationship Type="http://schemas.openxmlformats.org/officeDocument/2006/relationships/notesSlide" Target="/ppt/notesSlides/notesSlide12.xml" Id="Re735e5971b32444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6417b1f7b41d0" /><Relationship Type="http://schemas.openxmlformats.org/officeDocument/2006/relationships/image" Target="/ppt/media/image116.png" Id="Rc3931866214b464c" /><Relationship Type="http://schemas.openxmlformats.org/officeDocument/2006/relationships/image" Target="/ppt/media/image117.png" Id="R24ec2cc326644d37" /><Relationship Type="http://schemas.openxmlformats.org/officeDocument/2006/relationships/image" Target="/ppt/media/image118.png" Id="R7e94c5d4722c4d2c" /><Relationship Type="http://schemas.openxmlformats.org/officeDocument/2006/relationships/image" Target="/ppt/media/image119.png" Id="Rc0fc18e624e144ca" /><Relationship Type="http://schemas.openxmlformats.org/officeDocument/2006/relationships/image" Target="/ppt/media/image120.png" Id="Rb4d52463e579428c" /><Relationship Type="http://schemas.openxmlformats.org/officeDocument/2006/relationships/image" Target="/ppt/media/image121.png" Id="R84f65fdeb20e403d" /><Relationship Type="http://schemas.openxmlformats.org/officeDocument/2006/relationships/image" Target="/ppt/media/image122.png" Id="R81e51a32a1e04d1c" /><Relationship Type="http://schemas.openxmlformats.org/officeDocument/2006/relationships/image" Target="/ppt/media/image123.png" Id="R3d87db2e598d4b2b" /><Relationship Type="http://schemas.openxmlformats.org/officeDocument/2006/relationships/image" Target="/ppt/media/image124.png" Id="R264d1de10cd94cff" /><Relationship Type="http://schemas.openxmlformats.org/officeDocument/2006/relationships/image" Target="/ppt/media/image125.png" Id="R79bee8ddf91841e3" /><Relationship Type="http://schemas.openxmlformats.org/officeDocument/2006/relationships/notesSlide" Target="/ppt/notesSlides/notesSlide13.xml" Id="Rc69cc0662c6d469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05a7ef9594df1" /><Relationship Type="http://schemas.openxmlformats.org/officeDocument/2006/relationships/image" Target="/ppt/media/image126.png" Id="R15ff6822999f4f28" /><Relationship Type="http://schemas.openxmlformats.org/officeDocument/2006/relationships/image" Target="/ppt/media/image127.png" Id="R8c979135cc9d4a8f" /><Relationship Type="http://schemas.openxmlformats.org/officeDocument/2006/relationships/image" Target="/ppt/media/image128.png" Id="R7fda5d6a77a14603" /><Relationship Type="http://schemas.openxmlformats.org/officeDocument/2006/relationships/image" Target="/ppt/media/image129.png" Id="Re8b85c954ec040b0" /><Relationship Type="http://schemas.openxmlformats.org/officeDocument/2006/relationships/image" Target="/ppt/media/image130.png" Id="R83783bcd9c58462d" /><Relationship Type="http://schemas.openxmlformats.org/officeDocument/2006/relationships/image" Target="/ppt/media/image131.png" Id="Rfa039c48303f4acf" /><Relationship Type="http://schemas.openxmlformats.org/officeDocument/2006/relationships/notesSlide" Target="/ppt/notesSlides/notesSlide14.xml" Id="R51a3e7ebac6047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55ccca20c455a" /><Relationship Type="http://schemas.openxmlformats.org/officeDocument/2006/relationships/image" Target="/ppt/media/image7.png" Id="R11f847bcc3c14616" /><Relationship Type="http://schemas.openxmlformats.org/officeDocument/2006/relationships/image" Target="/ppt/media/image8.png" Id="R6cebbc4fa7b7487b" /><Relationship Type="http://schemas.openxmlformats.org/officeDocument/2006/relationships/image" Target="/ppt/media/image9.png" Id="Rd41e73a602244209" /><Relationship Type="http://schemas.openxmlformats.org/officeDocument/2006/relationships/image" Target="/ppt/media/image10.png" Id="R45d85eb0a69f4b7c" /><Relationship Type="http://schemas.openxmlformats.org/officeDocument/2006/relationships/image" Target="/ppt/media/image11.png" Id="R45146ef326cf4874" /><Relationship Type="http://schemas.openxmlformats.org/officeDocument/2006/relationships/image" Target="/ppt/media/image12.png" Id="R37e976aa016b4aa3" /><Relationship Type="http://schemas.openxmlformats.org/officeDocument/2006/relationships/image" Target="/ppt/media/image13.png" Id="Re73f6b3f96344690" /><Relationship Type="http://schemas.openxmlformats.org/officeDocument/2006/relationships/image" Target="/ppt/media/image14.png" Id="R06558b3e3e8f45e8" /><Relationship Type="http://schemas.openxmlformats.org/officeDocument/2006/relationships/notesSlide" Target="/ppt/notesSlides/notesSlide2.xml" Id="R06e80c2b018246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58e7719a64091" /><Relationship Type="http://schemas.openxmlformats.org/officeDocument/2006/relationships/image" Target="/ppt/media/image15.png" Id="R0474d6ffa19b4ded" /><Relationship Type="http://schemas.openxmlformats.org/officeDocument/2006/relationships/image" Target="/ppt/media/image16.png" Id="Rfd0bc813ce5d4e5e" /><Relationship Type="http://schemas.openxmlformats.org/officeDocument/2006/relationships/image" Target="/ppt/media/image17.png" Id="R36eb6562dffe40cd" /><Relationship Type="http://schemas.openxmlformats.org/officeDocument/2006/relationships/image" Target="/ppt/media/image18.png" Id="Ra07ec0439f7b4f94" /><Relationship Type="http://schemas.openxmlformats.org/officeDocument/2006/relationships/image" Target="/ppt/media/image19.png" Id="R03135f6971384208" /><Relationship Type="http://schemas.openxmlformats.org/officeDocument/2006/relationships/notesSlide" Target="/ppt/notesSlides/notesSlide3.xml" Id="R5d846444f2a548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f9d0194a54e55" /><Relationship Type="http://schemas.openxmlformats.org/officeDocument/2006/relationships/image" Target="/ppt/media/image20.png" Id="R9a71b65e6fce4b55" /><Relationship Type="http://schemas.openxmlformats.org/officeDocument/2006/relationships/image" Target="/ppt/media/image21.png" Id="R6f3d0f51d4354e60" /><Relationship Type="http://schemas.openxmlformats.org/officeDocument/2006/relationships/image" Target="/ppt/media/image22.png" Id="R50422b48afd848a5" /><Relationship Type="http://schemas.openxmlformats.org/officeDocument/2006/relationships/image" Target="/ppt/media/image23.png" Id="R938dced0fffa48f2" /><Relationship Type="http://schemas.openxmlformats.org/officeDocument/2006/relationships/image" Target="/ppt/media/image24.png" Id="R96d002e4846f4bc9" /><Relationship Type="http://schemas.openxmlformats.org/officeDocument/2006/relationships/image" Target="/ppt/media/image25.png" Id="R478aac169004400e" /><Relationship Type="http://schemas.openxmlformats.org/officeDocument/2006/relationships/image" Target="/ppt/media/image26.png" Id="R7206a9aa63954e70" /><Relationship Type="http://schemas.openxmlformats.org/officeDocument/2006/relationships/image" Target="/ppt/media/image27.png" Id="Rd815df2c80344e3e" /><Relationship Type="http://schemas.openxmlformats.org/officeDocument/2006/relationships/image" Target="/ppt/media/image28.png" Id="R2e0e09a598624336" /><Relationship Type="http://schemas.openxmlformats.org/officeDocument/2006/relationships/image" Target="/ppt/media/image29.png" Id="R3de8179634a54583" /><Relationship Type="http://schemas.openxmlformats.org/officeDocument/2006/relationships/image" Target="/ppt/media/image30.png" Id="R0287a8854d7541ac" /><Relationship Type="http://schemas.openxmlformats.org/officeDocument/2006/relationships/image" Target="/ppt/media/image31.png" Id="R5c4935c848f0447a" /><Relationship Type="http://schemas.openxmlformats.org/officeDocument/2006/relationships/image" Target="/ppt/media/image32.png" Id="R7dbec7ce8aa04bf5" /><Relationship Type="http://schemas.openxmlformats.org/officeDocument/2006/relationships/notesSlide" Target="/ppt/notesSlides/notesSlide4.xml" Id="R47810b88e2d3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4cfd8d0204722" /><Relationship Type="http://schemas.openxmlformats.org/officeDocument/2006/relationships/image" Target="/ppt/media/image33.png" Id="R74ec36237d754aa9" /><Relationship Type="http://schemas.openxmlformats.org/officeDocument/2006/relationships/image" Target="/ppt/media/image34.png" Id="R7547c9d3c8fd4e12" /><Relationship Type="http://schemas.openxmlformats.org/officeDocument/2006/relationships/image" Target="/ppt/media/image35.png" Id="R86b8cb3b9f564fa9" /><Relationship Type="http://schemas.openxmlformats.org/officeDocument/2006/relationships/image" Target="/ppt/media/image36.png" Id="R19dcd6f094644fea" /><Relationship Type="http://schemas.openxmlformats.org/officeDocument/2006/relationships/image" Target="/ppt/media/image37.png" Id="Ra9191c8256d4491c" /><Relationship Type="http://schemas.openxmlformats.org/officeDocument/2006/relationships/image" Target="/ppt/media/image38.png" Id="R944c9a7e7dc440df" /><Relationship Type="http://schemas.openxmlformats.org/officeDocument/2006/relationships/image" Target="/ppt/media/image39.png" Id="R7881a685170a434d" /><Relationship Type="http://schemas.openxmlformats.org/officeDocument/2006/relationships/image" Target="/ppt/media/image40.png" Id="R4a3d4bfd7e5a4abb" /><Relationship Type="http://schemas.openxmlformats.org/officeDocument/2006/relationships/image" Target="/ppt/media/image41.png" Id="R60b6be0293004dcf" /><Relationship Type="http://schemas.openxmlformats.org/officeDocument/2006/relationships/image" Target="/ppt/media/image42.png" Id="R1436960a3dc6495b" /><Relationship Type="http://schemas.openxmlformats.org/officeDocument/2006/relationships/image" Target="/ppt/media/image43.png" Id="R4a27723c43c14ddd" /><Relationship Type="http://schemas.openxmlformats.org/officeDocument/2006/relationships/notesSlide" Target="/ppt/notesSlides/notesSlide5.xml" Id="Rd7c5b02f650543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d81cfdb4f4ce3" /><Relationship Type="http://schemas.openxmlformats.org/officeDocument/2006/relationships/image" Target="/ppt/media/image44.png" Id="Rdbbbe736651e458a" /><Relationship Type="http://schemas.openxmlformats.org/officeDocument/2006/relationships/image" Target="/ppt/media/image45.png" Id="R67f1bccf64984901" /><Relationship Type="http://schemas.openxmlformats.org/officeDocument/2006/relationships/image" Target="/ppt/media/image46.png" Id="Rd4c1622e88a744f4" /><Relationship Type="http://schemas.openxmlformats.org/officeDocument/2006/relationships/image" Target="/ppt/media/image47.png" Id="Rdd57b6a8354e4160" /><Relationship Type="http://schemas.openxmlformats.org/officeDocument/2006/relationships/image" Target="/ppt/media/image48.png" Id="Rfc17d0db3c4b4b01" /><Relationship Type="http://schemas.openxmlformats.org/officeDocument/2006/relationships/image" Target="/ppt/media/image49.png" Id="R1e861774cdce40f4" /><Relationship Type="http://schemas.openxmlformats.org/officeDocument/2006/relationships/image" Target="/ppt/media/image50.png" Id="R705571f4d7b34782" /><Relationship Type="http://schemas.openxmlformats.org/officeDocument/2006/relationships/image" Target="/ppt/media/image51.png" Id="R3ba14a7c91fc4a3c" /><Relationship Type="http://schemas.openxmlformats.org/officeDocument/2006/relationships/image" Target="/ppt/media/image52.png" Id="R16a268563ded45b5" /><Relationship Type="http://schemas.openxmlformats.org/officeDocument/2006/relationships/image" Target="/ppt/media/image53.png" Id="R49e16700fe394d9f" /><Relationship Type="http://schemas.openxmlformats.org/officeDocument/2006/relationships/notesSlide" Target="/ppt/notesSlides/notesSlide6.xml" Id="R57b9a666bcc344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fc2ba4ef64bcc" /><Relationship Type="http://schemas.openxmlformats.org/officeDocument/2006/relationships/image" Target="/ppt/media/image54.png" Id="Rb6157a48338c4e71" /><Relationship Type="http://schemas.openxmlformats.org/officeDocument/2006/relationships/image" Target="/ppt/media/image55.png" Id="R045229b7f4d54978" /><Relationship Type="http://schemas.openxmlformats.org/officeDocument/2006/relationships/image" Target="/ppt/media/image56.png" Id="R188a04660eb849a2" /><Relationship Type="http://schemas.openxmlformats.org/officeDocument/2006/relationships/image" Target="/ppt/media/image57.png" Id="Rda4a8273af4c40ae" /><Relationship Type="http://schemas.openxmlformats.org/officeDocument/2006/relationships/image" Target="/ppt/media/image58.png" Id="R6371e3469261498d" /><Relationship Type="http://schemas.openxmlformats.org/officeDocument/2006/relationships/image" Target="/ppt/media/image59.png" Id="R1a7d3a398d5d4050" /><Relationship Type="http://schemas.openxmlformats.org/officeDocument/2006/relationships/image" Target="/ppt/media/image60.png" Id="Rb65c13849420409c" /><Relationship Type="http://schemas.openxmlformats.org/officeDocument/2006/relationships/image" Target="/ppt/media/image61.png" Id="Re9a1c40c3db7486a" /><Relationship Type="http://schemas.openxmlformats.org/officeDocument/2006/relationships/image" Target="/ppt/media/image62.png" Id="R369a7bb89a584776" /><Relationship Type="http://schemas.openxmlformats.org/officeDocument/2006/relationships/image" Target="/ppt/media/image63.png" Id="R05a70b216b234ef2" /><Relationship Type="http://schemas.openxmlformats.org/officeDocument/2006/relationships/image" Target="/ppt/media/image64.png" Id="R6be945ba51804e51" /><Relationship Type="http://schemas.openxmlformats.org/officeDocument/2006/relationships/notesSlide" Target="/ppt/notesSlides/notesSlide7.xml" Id="Ra0cec1edaed0489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a518dc8334e3a" /><Relationship Type="http://schemas.openxmlformats.org/officeDocument/2006/relationships/image" Target="/ppt/media/image65.png" Id="R44d57327f3114d1e" /><Relationship Type="http://schemas.openxmlformats.org/officeDocument/2006/relationships/image" Target="/ppt/media/image66.png" Id="R31cd786ab1604b05" /><Relationship Type="http://schemas.openxmlformats.org/officeDocument/2006/relationships/image" Target="/ppt/media/image67.png" Id="Rcaf652bf59624e00" /><Relationship Type="http://schemas.openxmlformats.org/officeDocument/2006/relationships/image" Target="/ppt/media/image68.png" Id="R7b2a77b6741e4c89" /><Relationship Type="http://schemas.openxmlformats.org/officeDocument/2006/relationships/image" Target="/ppt/media/image69.png" Id="Redb66a59c40e452a" /><Relationship Type="http://schemas.openxmlformats.org/officeDocument/2006/relationships/image" Target="/ppt/media/image70.png" Id="R23b5664541b4424b" /><Relationship Type="http://schemas.openxmlformats.org/officeDocument/2006/relationships/image" Target="/ppt/media/image71.png" Id="Rf3ce3c8591164915" /><Relationship Type="http://schemas.openxmlformats.org/officeDocument/2006/relationships/image" Target="/ppt/media/image72.png" Id="Rab104ea96bcd4a5c" /><Relationship Type="http://schemas.openxmlformats.org/officeDocument/2006/relationships/image" Target="/ppt/media/image73.png" Id="R4d66f247d9334e1a" /><Relationship Type="http://schemas.openxmlformats.org/officeDocument/2006/relationships/image" Target="/ppt/media/image74.png" Id="R405f1f94ce2242ab" /><Relationship Type="http://schemas.openxmlformats.org/officeDocument/2006/relationships/image" Target="/ppt/media/image75.png" Id="R3b80784d5fd84a51" /><Relationship Type="http://schemas.openxmlformats.org/officeDocument/2006/relationships/notesSlide" Target="/ppt/notesSlides/notesSlide8.xml" Id="R76ada71a2a9e4f6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edd1f05754f12" /><Relationship Type="http://schemas.openxmlformats.org/officeDocument/2006/relationships/image" Target="/ppt/media/image76.png" Id="R9f7eb3905a384713" /><Relationship Type="http://schemas.openxmlformats.org/officeDocument/2006/relationships/image" Target="/ppt/media/image77.png" Id="Rb5c2964f08a84dd0" /><Relationship Type="http://schemas.openxmlformats.org/officeDocument/2006/relationships/image" Target="/ppt/media/image78.png" Id="Ra5630cc331a140db" /><Relationship Type="http://schemas.openxmlformats.org/officeDocument/2006/relationships/image" Target="/ppt/media/image79.png" Id="Rad66a8f37b5b4110" /><Relationship Type="http://schemas.openxmlformats.org/officeDocument/2006/relationships/image" Target="/ppt/media/image80.png" Id="Rc7195e31a434415d" /><Relationship Type="http://schemas.openxmlformats.org/officeDocument/2006/relationships/image" Target="/ppt/media/image81.png" Id="Rb51e4b38ab834ed9" /><Relationship Type="http://schemas.openxmlformats.org/officeDocument/2006/relationships/image" Target="/ppt/media/image82.png" Id="R3b56b3fd21a14390" /><Relationship Type="http://schemas.openxmlformats.org/officeDocument/2006/relationships/image" Target="/ppt/media/image83.png" Id="R5ee1bccb339b4ee4" /><Relationship Type="http://schemas.openxmlformats.org/officeDocument/2006/relationships/image" Target="/ppt/media/image84.png" Id="R7fca268fc6a94ab0" /><Relationship Type="http://schemas.openxmlformats.org/officeDocument/2006/relationships/image" Target="/ppt/media/image85.png" Id="R1971d609f6c6442e" /><Relationship Type="http://schemas.openxmlformats.org/officeDocument/2006/relationships/notesSlide" Target="/ppt/notesSlides/notesSlide9.xml" Id="R89c11894ce304823" /></Relationships>
</file>

<file path=ppt/slides/slide1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3110A"/>
            </a:gs>
            <a:gs pos="65000">
              <a:srgbClr val="06180F"/>
            </a:gs>
            <a:gs pos="100000">
              <a:srgbClr val="082A16"/>
            </a:gs>
          </a:gsLst>
          <a:lin ang="9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55B5CA3-13AA-432C-A230-0C0D7B689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E3B1F">
                  <a:alpha val="85000"/>
                </a:srgbClr>
              </a:gs>
              <a:gs pos="72000">
                <a:srgbClr val="03110A">
                  <a:alpha val="0"/>
                </a:srgbClr>
              </a:gs>
            </a:gsLst>
            <a:path path="shape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4217BC-CBB3-4C57-81B0-D54D1FBB7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61B786-4F37-4FB2-AC44-60B713C9B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7A8716E-78B6-4D92-8089-AB5C945BB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14549DA-6E5D-4E9F-9F17-84084C4D5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8C05D74-EDD9-4D36-9CD5-0EAC07B9E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08E926-4020-4547-997D-17B1C68B8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A9BE91-8943-44F0-A6D0-92E1EEE58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12578E-66E7-4618-9CF5-909C60F09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BB9D0C4-17F2-4CD5-9D4A-193853CCA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E4871B-9BD3-4219-A3D2-F1252DFA8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AF880C-8D63-44E6-A177-33312D57B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0918535-7684-4FAA-8B95-2BE823DED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1DE2536-1BA0-4D35-B64E-55FC78329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5B94096-05D4-461C-A591-6E57C7FE9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82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F0E2458-CA5C-426A-96E8-135894866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190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66300D6-3CBE-4EB4-BAE4-CC692BD6E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876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9605BCA-39C6-40A0-9777-2CF06BACA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2562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C2AE7B4-0D89-4549-AFA8-298F9B762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248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8F91E9-5552-4EF5-BC55-A9D064E66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9338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8266D36-7D54-42E1-9C4B-D9D0F7DDD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4619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7E0657D-5B37-4130-9F49-9BAF117FB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305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125A943-751A-4AD2-9FE2-34C3FDEE0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991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1C2386F-E1B6-492A-B274-768F1D86E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677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54B66BB-AB4E-4C25-B8E0-963D22BD0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1143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0C127C8-2C06-43DC-A269-D635DA0E9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5425" y="1819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C9AECED-2C44-4488-9141-D19945A68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495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0279835-F81A-4EEB-A672-10ADF8C1F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3171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D5912EE-570E-4FFF-8994-8721A01E0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848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84B5BDA-005F-44E0-AA41-38754AB47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524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36A71F7-A566-40E8-9A11-67EC9256D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200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3F9DF57-7836-4E8A-952F-594685189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4975" y="5876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09617D7-70A3-4378-963C-25C39962F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1504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845E958-EDB9-4115-BFFF-85347B550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34825" y="2181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DA5BBA5-D1B5-4E7A-A71B-BD7D93214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857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BA1780D-BBA2-4790-B802-A0904E2B0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3533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E6221F5-3A7E-45D2-B1CC-BE8CECE27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210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E2D0048-0CFA-4350-BB28-E1765BB69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2575" y="4886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01514B8-0C73-4E69-B176-87019AF30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62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0F11DAD-5DAD-4065-AF01-950A0E8B0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1190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3AFAC35-AA46-4B60-9824-0FAFAB8CA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1866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B4224AF-8D64-4CCE-A78E-83D5D7D5F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82275" y="2543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5C17910-E6EF-4EBD-871F-F34F0C21B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3219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2DDCC8B-5356-4DBC-81BE-FEC259D09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3895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70548E3A-C9C6-4332-8514-793B30DC5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572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702A158-FD16-42F1-AA74-80B6F0806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5248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D16BD4AB-C159-4B3E-819F-8800676CB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5924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CA2BDE1C-D1FB-4BEE-9879-0FB3FDE1A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552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C2F648F-D1F4-42BF-9342-D778FF810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28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EFCD124-3E71-42CF-9773-15C7B6B29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905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484C2DC3-23C7-4DEF-B588-142792D61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4650" y="3581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6208805-7EC5-47E0-A73F-8FC93C708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39575" y="4257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FB601DD3-5D2F-420F-B704-B74B53555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933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35CF30FB-156F-431B-815D-9E57FCA1B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5610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0D67EB6A-67BB-42DA-AE78-99CC7CF61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238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D68D7234-4FB7-4695-AA0C-6FE4E13F2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1914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11B5B719-92C6-408B-9D5E-0EB364E70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90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7BB5C0D8-F7AD-4D0E-A47B-096D05268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3267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C5204A85-F57F-41CB-8B60-C419974C1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943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CDE31EB5-55DE-4BD8-B30E-2D9C960FB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4619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BCE81278-9EA0-481A-8D1A-6C375AAE8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91950" y="5295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2F245056-7D2C-41C5-BAB7-2CF455D32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5972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A98AE463-2B51-47E0-AAE4-595CE1763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600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BCFE5ABF-F4FB-4E3A-99AA-E78BA694B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4775" y="2276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37D8F723-3263-4FD9-8854-397DB8390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9527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BBA39364-999E-4BCE-9670-49D93F89C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6290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A15539C9-4E8E-4695-B6AA-44755A881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3053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BEF1470F-73DE-43B2-8B14-49075ADD3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4981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CEC476D0-873C-4C37-9693-15456BB11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5657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CB21692B-51E5-4EE7-911E-6D99058B2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44325" y="1285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E24729CD-B596-4292-B598-D77A2B79B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62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C8274DE9-6260-46BF-A541-274CC018A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2638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8B1F25B3-5395-4BBB-A8E7-009D1477C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3147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199A4CDB-8D62-474C-87C3-92607B5DF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39909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55B33711-1E61-4699-8FD4-307D77D11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67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C2D5EB3B-C8E1-4003-8E46-30B15DF3B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5343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031EDA41-6AD4-423E-B74D-CD515BBB4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019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48E094A1-1207-4B39-B595-8C929D85A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1647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1D0E48E4-9A8F-47C6-B8DF-FFDA1922C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96700" y="2324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4B8D993D-C5B2-4BD6-8DA5-B7E85C4A2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3000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1C5B91D8-F3AB-4539-A5EB-343A40A8D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676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1BCD0F6A-9C57-4F94-A1A8-408A12598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4352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31982017-BD10-4DAF-8B6C-67C8B4D26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5029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ADA3B5F3-502E-4B41-A6A9-D52137CA5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5705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090EFE13-BE8B-4A8C-A99F-1B634D7CC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333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E07F1DE2-1B58-4F42-A4E5-7BBA0442A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2009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E02062D7-BEC4-415C-ABEB-4AE16F73A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686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03722B84-C7D8-4BBD-8C71-1F1647C0D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49075" y="3362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A1553121-FA56-4B00-BCB2-D997B6612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038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03DEC982-941D-4631-ACCD-B02ABE33C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4714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DAA0E419-365A-4B02-8A75-782B1D18F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391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1EF84443-F6F6-4442-BDEF-507EEFC66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6067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BD652175-C99D-4C12-BE87-02CD240F4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695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1F998585-1A0D-4A20-B499-D7A8E1912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2371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AA264A01-B8C7-4235-9ECC-2B4D581D4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48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BE16879D-6ECC-44C4-BC03-0D9412018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525" y="3724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D7C502DE-5A45-4A6F-B980-BA803CB02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01450" y="4400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4406F57E-C275-459C-B82C-B84683559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5076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70E277EF-051C-4E99-A53A-D2E11313F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5753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1F668743-1F2A-449B-A5EC-0EBC6EF2A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4275" y="1381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CE943721-3432-44D4-8EEC-3DE9FEFA4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057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58EBA57F-0CE5-4581-8E24-0FF027EAB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733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A97DE878-52FF-4717-AC30-8A1FBA38B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409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5F7FF47A-6C56-420C-BB14-6C8AE24D3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086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8557539B-0E14-47DA-ABC0-B442C722F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4762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1E7D5DD6-29BD-4794-995D-B559F220E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3825" y="5438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80957701-2DD7-45FC-88B2-3F25CCD18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115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4DCDD6F7-2575-477F-8F5A-80026E2DB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1743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1BEE3CDC-E5B9-4B0E-9678-A92C059C2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419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35319BDA-C95E-40CA-88D7-C3783581F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095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579A2138-8CF7-4E6B-87AF-8AC5C0F71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71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597DB721-DADB-4519-9659-56BBCF3DF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4448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3DBA90E2-2B22-4F4F-9EE2-E22B8D1C9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5124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910DDAF2-642F-41EB-9990-31C4A2400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1275" y="5800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28872B00-29AB-4148-8F7E-5C8D63749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58000"/>
              </a:srgbClr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EBF6A589-C956-4F52-A7A2-C88DBD570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48000"/>
              </a:srgbClr>
            </a:solidFill>
            <a:prstDash val="solid"/>
          </a:ln>
        </p:spPr>
      </p:sp>
      <p:pic>
        <p:nvPicPr>
          <p:cNvPr id="27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b2a85a96cb465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1D6608BD-4DDD-4F89-86F2-83D38D4E2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90000"/>
                </a:srgbClr>
              </a:gs>
              <a:gs pos="46000">
                <a:srgbClr val="020A06">
                  <a:alpha val="52000"/>
                </a:srgbClr>
              </a:gs>
              <a:gs pos="100000">
                <a:srgbClr val="020A06">
                  <a:alpha val="28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7E4EC0EE-85B0-445D-B781-F42C05F7F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55000"/>
                </a:srgbClr>
              </a:gs>
              <a:gs pos="42000">
                <a:srgbClr val="020A06">
                  <a:alpha val="0"/>
                </a:srgbClr>
              </a:gs>
              <a:gs pos="100000">
                <a:srgbClr val="020A06">
                  <a:alpha val="28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BE740862-F656-49E3-8A4A-957340872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78000"/>
              </a:srgbClr>
            </a:solidFill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3C3E2A68-BE5D-4A35-97EC-040C6EFAB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62000"/>
              </a:srgbClr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1B3C7EF5-8A37-4E27-88B8-F99539100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286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VENTRADE TECHNOLOGY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0ED574A4-AD8B-44E4-9463-48589869D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320000">
            <a:off x="1314450" y="171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9050">
            <a:solidFill>
              <a:srgbClr val="33D05E"/>
            </a:solidFill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9FFFDDEB-AAA1-4AC4-8A41-B078EA7E1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3400"/>
            <a:ext cx="990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RANSOMWARE DEFENSE COMMAND CENTER</a:t>
            </a:r>
          </a:p>
        </p:txBody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56B3D5FB-106C-41E7-A106-CFF6A055E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90600"/>
            <a:ext cx="742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Full-scenario incident response and resilience services for Malaysia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0FD16C4F-3B06-4B7A-97A6-5F1EC9594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72850" y="633412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0B3AEA1A-84A8-4C87-88A4-45C68B11C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619250"/>
            <a:ext cx="30003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10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210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WHEN RANSOMWARE STRIKES, MINUTES DECIDE LOSSES.</a:t>
            </a:r>
          </a:p>
        </p:txBody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0E4D25F1-2AF0-4667-A6F9-BD342F833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781300"/>
            <a:ext cx="2857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VENTRADE delivers prevention, assessment, monitoring, response, recovery, drills and education through a battle-tested cross-border expert bench.</a:t>
            </a:r>
          </a:p>
        </p:txBody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909BCAFA-162C-4694-917C-7F8BC1BC4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905250"/>
            <a:ext cx="1762125" cy="685800"/>
          </a:xfrm>
          <a:prstGeom xmlns:a="http://schemas.openxmlformats.org/drawingml/2006/main" prst="roundRect">
            <a:avLst>
              <a:gd name="adj" fmla="val 13889"/>
            </a:avLst>
          </a:prstGeom>
          <a:solidFill xmlns:a="http://schemas.openxmlformats.org/drawingml/2006/main">
            <a:srgbClr val="061B10">
              <a:alpha val="88000"/>
            </a:srgbClr>
          </a:solidFill>
          <a:ln xmlns:a="http://schemas.openxmlformats.org/drawingml/2006/main" w="10478">
            <a:solidFill>
              <a:srgbClr val="2E9F56">
                <a:alpha val="62000"/>
              </a:srgbClr>
            </a:solidFill>
            <a:prstDash val="solid"/>
          </a:ln>
        </p:spPr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02EEDC95-6D08-448B-850A-A0EF535A2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029075"/>
            <a:ext cx="1381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defRPr>
            </a:pPr>
            <a:r>
              <a:rPr sz="217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rPr>
              <a:t>400+</a:t>
            </a:r>
          </a:p>
        </p:txBody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593C44BC-BCF8-4E6A-8382-AC6B0D721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362450"/>
            <a:ext cx="138112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38" b="1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638" b="1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INCIDENTS HANDLED</a:t>
            </a:r>
          </a:p>
        </p:txBody>
      </p:sp>
      <p:sp>
        <p:nvSpPr>
          <p:cNvPr id="132" name="">
            <a:extLst xmlns:a="http://schemas.openxmlformats.org/drawingml/2006/main">
              <a:ext uri="{FF2B5EF4-FFF2-40B4-BE49-F238E27FC236}">
                <a16:creationId xmlns:a16="http://schemas.microsoft.com/office/drawing/2014/main" id="{8082EF31-F2C8-474A-A392-634C4F4D0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905250"/>
            <a:ext cx="1762125" cy="685800"/>
          </a:xfrm>
          <a:prstGeom xmlns:a="http://schemas.openxmlformats.org/drawingml/2006/main" prst="roundRect">
            <a:avLst>
              <a:gd name="adj" fmla="val 13889"/>
            </a:avLst>
          </a:prstGeom>
          <a:solidFill xmlns:a="http://schemas.openxmlformats.org/drawingml/2006/main">
            <a:srgbClr val="061B10">
              <a:alpha val="88000"/>
            </a:srgbClr>
          </a:solidFill>
          <a:ln xmlns:a="http://schemas.openxmlformats.org/drawingml/2006/main" w="10478">
            <a:solidFill>
              <a:srgbClr val="2E9F56">
                <a:alpha val="62000"/>
              </a:srgbClr>
            </a:solidFill>
            <a:prstDash val="solid"/>
          </a:ln>
        </p:spPr>
      </p:sp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18985061-B0B4-4BCC-A99F-7A22A73DC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029075"/>
            <a:ext cx="1381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2175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4 h</a:t>
            </a:r>
          </a:p>
        </p:txBody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F7EE6F81-D05F-4933-B973-A09237F70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362450"/>
            <a:ext cx="138112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38" b="1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638" b="1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REMOTE SLA</a:t>
            </a:r>
          </a:p>
        </p:txBody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89966819-D445-4EE0-9DA5-73314971B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905250"/>
            <a:ext cx="1762125" cy="685800"/>
          </a:xfrm>
          <a:prstGeom xmlns:a="http://schemas.openxmlformats.org/drawingml/2006/main" prst="roundRect">
            <a:avLst>
              <a:gd name="adj" fmla="val 13889"/>
            </a:avLst>
          </a:prstGeom>
          <a:solidFill xmlns:a="http://schemas.openxmlformats.org/drawingml/2006/main">
            <a:srgbClr val="061B10">
              <a:alpha val="88000"/>
            </a:srgbClr>
          </a:solidFill>
          <a:ln xmlns:a="http://schemas.openxmlformats.org/drawingml/2006/main" w="10478">
            <a:solidFill>
              <a:srgbClr val="2E9F56">
                <a:alpha val="62000"/>
              </a:srgbClr>
            </a:solidFill>
            <a:prstDash val="solid"/>
          </a:ln>
        </p:spPr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6A06622E-B5AA-46D5-A544-77C3BD9A6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029075"/>
            <a:ext cx="1381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2175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24 h</a:t>
            </a:r>
          </a:p>
        </p:txBody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3B363098-8140-4534-99FB-9F8C2020A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362450"/>
            <a:ext cx="138112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38" b="1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638" b="1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EXPERTS ON SITE</a:t>
            </a:r>
          </a:p>
        </p:txBody>
      </p:sp>
      <p:sp>
        <p:nvSpPr>
          <p:cNvPr id="138" name="">
            <a:extLst xmlns:a="http://schemas.openxmlformats.org/drawingml/2006/main">
              <a:ext uri="{FF2B5EF4-FFF2-40B4-BE49-F238E27FC236}">
                <a16:creationId xmlns:a16="http://schemas.microsoft.com/office/drawing/2014/main" id="{F5F22E62-B4C6-48E0-B114-5EB492BD3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3905250"/>
            <a:ext cx="1762125" cy="685800"/>
          </a:xfrm>
          <a:prstGeom xmlns:a="http://schemas.openxmlformats.org/drawingml/2006/main" prst="roundRect">
            <a:avLst>
              <a:gd name="adj" fmla="val 13889"/>
            </a:avLst>
          </a:prstGeom>
          <a:solidFill xmlns:a="http://schemas.openxmlformats.org/drawingml/2006/main">
            <a:srgbClr val="061B10">
              <a:alpha val="88000"/>
            </a:srgbClr>
          </a:solidFill>
          <a:ln xmlns:a="http://schemas.openxmlformats.org/drawingml/2006/main" w="10478">
            <a:solidFill>
              <a:srgbClr val="2E9F56">
                <a:alpha val="62000"/>
              </a:srgbClr>
            </a:solidFill>
            <a:prstDash val="solid"/>
          </a:ln>
        </p:spPr>
      </p:sp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EF45AF29-02C7-481E-B134-021745BB1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3700" y="4029075"/>
            <a:ext cx="1381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defRPr>
            </a:pPr>
            <a:r>
              <a:rPr sz="217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rPr>
              <a:t>48 h</a:t>
            </a:r>
          </a:p>
        </p:txBody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0BF1687D-B749-442A-B8B3-9A6065ABE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3700" y="4362450"/>
            <a:ext cx="138112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38" b="1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638" b="1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ACTIONABLE REPORT</a:t>
            </a:r>
          </a:p>
        </p:txBody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A6CD67B8-68ED-44DC-B3E5-186BBF05E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019800"/>
            <a:ext cx="103632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4140C">
              <a:alpha val="92000"/>
            </a:srgbClr>
          </a:solidFill>
          <a:ln xmlns:a="http://schemas.openxmlformats.org/drawingml/2006/main" w="10478">
            <a:solidFill>
              <a:srgbClr val="2E9F56">
                <a:alpha val="72000"/>
              </a:srgbClr>
            </a:solidFill>
            <a:prstDash val="solid"/>
          </a:ln>
        </p:spPr>
      </p:sp>
      <p:pic>
        <p:nvPicPr>
          <p:cNvPr id="29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928867282f452a"/>
          <a:stretch xmlns:a="http://schemas.openxmlformats.org/drawingml/2006/main"/>
        </p:blipFill>
        <p:spPr>
          <a:xfrm xmlns:a="http://schemas.openxmlformats.org/drawingml/2006/main">
            <a:off x="10477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F9CBDE9B-14B9-427D-8DB3-E3DB7E1C8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6143625"/>
            <a:ext cx="171069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RESPOND</a:t>
            </a:r>
          </a:p>
        </p:txBody>
      </p:sp>
      <p:pic>
        <p:nvPicPr>
          <p:cNvPr id="29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e3a228e6aa43f0"/>
          <a:stretch xmlns:a="http://schemas.openxmlformats.org/drawingml/2006/main"/>
        </p:blipFill>
        <p:spPr>
          <a:xfrm xmlns:a="http://schemas.openxmlformats.org/drawingml/2006/main">
            <a:off x="312039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9518C54F-DC16-456A-AED1-B676E6DF5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7090" y="6143625"/>
            <a:ext cx="171069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ASSESS</a:t>
            </a:r>
          </a:p>
        </p:txBody>
      </p:sp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D86DB482-93E1-4EA8-9153-03F007B0C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704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0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b27ddfa9224db5"/>
          <a:stretch xmlns:a="http://schemas.openxmlformats.org/drawingml/2006/main"/>
        </p:blipFill>
        <p:spPr>
          <a:xfrm xmlns:a="http://schemas.openxmlformats.org/drawingml/2006/main">
            <a:off x="519303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EBBCE04E-E584-4FF1-B9EE-F1FFECD76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9730" y="6143625"/>
            <a:ext cx="171069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RECOVER</a:t>
            </a:r>
          </a:p>
        </p:txBody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CB08A5CC-2A9D-406D-8EC0-17E3FD3DD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968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0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d740b2973842f7"/>
          <a:stretch xmlns:a="http://schemas.openxmlformats.org/drawingml/2006/main"/>
        </p:blipFill>
        <p:spPr>
          <a:xfrm xmlns:a="http://schemas.openxmlformats.org/drawingml/2006/main">
            <a:off x="726567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30272EBA-25F3-4443-BB5A-3617A944A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32370" y="6143625"/>
            <a:ext cx="171069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EVIDENCE</a:t>
            </a:r>
          </a:p>
        </p:txBody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115EF163-AA46-46E5-B8BC-FC464847F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0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22bbeb5a694f95"/>
          <a:stretch xmlns:a="http://schemas.openxmlformats.org/drawingml/2006/main"/>
        </p:blipFill>
        <p:spPr>
          <a:xfrm xmlns:a="http://schemas.openxmlformats.org/drawingml/2006/main">
            <a:off x="933831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B9926E64-3F72-42BC-9E75-A2882E6CC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5010" y="6143625"/>
            <a:ext cx="171069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TRAIN</a:t>
            </a:r>
          </a:p>
        </p:txBody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557FCCD5-5816-487F-887D-6E07F5D2B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496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0376643"/>
      </p:ext>
    </p:extLst>
  </p:cSld>
</p:sld>
</file>

<file path=ppt/slides/slide10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3110A"/>
            </a:gs>
            <a:gs pos="65000">
              <a:srgbClr val="06180F"/>
            </a:gs>
            <a:gs pos="100000">
              <a:srgbClr val="082A16"/>
            </a:gs>
          </a:gsLst>
          <a:lin ang="9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7007127-8EBF-4692-A642-D5193E1A2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E3B1F">
                  <a:alpha val="85000"/>
                </a:srgbClr>
              </a:gs>
              <a:gs pos="72000">
                <a:srgbClr val="03110A">
                  <a:alpha val="0"/>
                </a:srgbClr>
              </a:gs>
            </a:gsLst>
            <a:path path="shape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C2F9C8-5AE5-4FD1-9A78-9F1B38D96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BB42D9A-F0A8-446A-AB14-01C762DBF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9F2F05-BBC3-4B54-B79E-D73A451C3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FF602D0-9FFC-456C-82E7-5D12C4F81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E5B958F-DF08-47BA-AC06-FC6E882BB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8A6BFFC-ACC3-4DAE-B816-D3A431388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2EC939D-4FE3-4CD2-9AB7-8C8F3FC64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F082B3-2D55-4BAC-969C-615E38299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622F9F1-4D1C-432A-9BCD-7C711BB86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014E12-BB04-4A48-A4D0-ABCC758CD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C567C9-639F-4938-875F-DA00EADB9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057F760-9B51-4D89-B573-FF9285A0A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55A086B-A405-4E31-926C-CE7ED7439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EFE2E9C-1C4C-48F9-AE44-49536F57A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82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0FDFB7E-F18A-4202-9B4F-A5E75631B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190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478B591-06AE-4AB2-B8CB-A3C3BEB92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876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9EB9AC8-FBEB-402B-A0E2-5E9EC7DA5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2562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3BA9BC7-92F5-415A-88E8-CEAB34285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248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521A13B-55F4-4F57-96B3-8F3503876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9338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31D3E2A-31F0-4BB5-A33C-6D298BE1C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4619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ECAB95-01BC-4492-8C2D-C364AA1AA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305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9E203E4-C2B1-4B44-8373-F4292ED2C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991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125E530-9C8B-405D-AB71-056831D25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677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6EFD317-0F4B-43C2-B5C2-0633E629B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1143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4FE4D88-1F2D-4B6C-B1FF-8F56D4414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5425" y="1819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BDF8B88-08C3-42EA-AF89-971E0716D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495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23A5701-F768-4998-99B8-54472CE93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3171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01691B3-FC0C-4C38-B1DC-9BB894653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848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8B26828-9A47-460B-942D-10F428AA7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524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378945C-E05E-4ED0-B9B9-BCAF326E6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200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49A305A-1632-4F9A-A422-0775DD182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4975" y="5876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35E99C0-7C51-4D26-81E2-1764D045C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1504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3FC6311-76B0-4D3A-A634-3DA493741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34825" y="2181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B345D9D-326F-46DB-BC39-84506C0CD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857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D6CF5E9-894C-4555-A805-0B7045BAF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3533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09DD7FF-A1E9-4B39-B57E-DE7BB157A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210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35B3876-091D-47F2-9B3F-0B18EA091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2575" y="4886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A3DDCFF-CFB4-4F25-8352-83C0CA9C5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62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8605C36-1213-468C-87D0-FEEF31A54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1190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C4A25AE-9020-4CCD-A103-A03602566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1866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33E334C-6659-4C2A-9814-8F40AD961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82275" y="2543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2DDFE88-BDC8-47BF-A339-78858B928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3219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8FAC49E-AEF0-4254-B2F2-815C107A4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3895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B9D6484-EAF6-4860-BA5E-312AEB7AB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572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A285DA6-2101-4F4F-A32A-C1796004F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5248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225BE93E-482A-48BE-A305-C4EDFF908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5924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42216D6-9754-49F3-A300-54A534FAE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552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0F3D83B-7EF2-4E8A-8BBC-7FA167012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28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F9D44336-8598-4E12-8287-ED68FDE69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905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92ADAEA-361E-4137-9B38-C98C50AF4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4650" y="3581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CBF1A90A-BB07-416A-B418-0D4A5EF69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39575" y="4257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18B25E5-F923-4536-ADA3-9ED4233DF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933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CB3BB6AF-DDDD-417F-8495-DE8229736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5610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3C4B3C32-1B91-4F29-8848-94DA05BAD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238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97B37A4F-1652-4161-B018-AAC7B44F1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1914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ECB6E038-5FEF-4A87-A676-4DE3D6620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90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162F8F61-5ADF-4ECA-A183-A214BAAC6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3267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EAC634CC-AEEE-46C1-B304-EE1EA6F4E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943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4F46EA92-F576-4F41-8860-D3216E234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4619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CAE95C7B-F3E8-4BE2-BD52-BBD7792E0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91950" y="5295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37C517C4-604D-4C3E-9EA8-233AD8563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5972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9933916E-761B-498E-B8B6-233003F58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600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3426B789-EF64-4A8F-BFC9-19ADEDB74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4775" y="2276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26F8D822-29A0-4260-BA4F-CDE2C51B2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9527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429D33A8-57AA-4BA9-9486-48BE1846B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6290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82C07B75-B1DA-404E-9E6E-EE35222A3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3053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DB5C4DA4-8EB5-4AF6-87FA-1CD11773C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4981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BA6A7CEF-41C0-4296-B35D-14E7CBDAF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5657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06C6FFA3-7251-479C-8E8D-761A560D5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44325" y="1285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341ADB4B-34DA-4E25-A0DC-29A555703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62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365B4B8D-43A0-4E3D-9F2E-4B966DEF9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2638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8CB70CB2-0946-4FA1-847F-C0C9657A4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3147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4AD31EA6-8B1A-487B-B926-9C5310DE9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39909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FF2FA078-FE96-4285-9108-2CCEC3EEF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67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2C107FEC-D5C2-48DE-8A48-F0670CBBF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5343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51F30BAF-2439-4614-9922-D1CF11735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019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70AEBC7F-97CC-4CAF-8095-7D91A9A40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1647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2F1A3A95-62C3-4FCF-B9C3-599C24083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96700" y="2324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A3FAECF3-DF1E-4694-8263-7B1D68CFA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3000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C4ED9D3C-EFA4-4B0C-8D6F-F46935AF7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676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E282CBB7-CCED-45C3-8FAE-27316959B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4352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C6C70723-4348-4A0E-8A34-853529563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5029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DCD16B3D-83AA-40F8-BC77-88165703B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5705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5E15199D-6AFE-4081-BCE0-BC1B4CF3A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333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56CB01E9-CF66-4F07-81DB-E6623BC7B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2009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B76DC638-88F5-41DD-AEB5-5D3CCBAD0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686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944B332A-9159-4AAD-B721-AABB5E7D1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49075" y="3362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3780A616-A1A1-4F67-909C-C909993C6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038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73B892DF-7899-44AA-BDA3-DEA66021E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4714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724AFDDD-C61B-49CB-AF84-BBA8766EA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391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7BA618BE-7204-4EE3-A349-E65E5D625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6067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2CD5ACAE-A718-477E-9991-B9748F63C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695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BE75BE45-36D3-4FAF-8621-93259694E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2371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19FCD5ED-C1A5-4BE2-BA35-AF7938CFC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48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CACC53B4-5146-4E5C-952F-B9D5D4E56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525" y="3724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04DC25B8-C60C-4A29-BA4E-1BADF4B89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01450" y="4400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777BD401-D44B-400D-92BE-07721A6EC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5076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E2131335-522E-4E59-BEC2-CA0250853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5753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26E86B41-74F4-4C10-817E-3A3AC69A5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4275" y="1381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FBBA4F7C-1962-4789-B682-BCDA4F77B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057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43E099E7-51AE-4584-B42A-0335571F5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733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4CBC1D79-D964-45CD-B3AA-B79221D9C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409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BDAD98B2-5C62-4992-A6C6-B77639034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086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E573DF91-7322-43D5-9AB9-E4FF919BD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4762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246D0F68-9709-4DB6-A33C-668F51AB9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3825" y="5438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7A791FF3-A03F-475C-A221-D1A2A4CFE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115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17F4B361-BA1E-42DD-BA95-DD8262995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1743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9E3B1760-05A0-43D0-A97A-263F66692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419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9D9312B8-2B3F-4E2D-AC2F-04FD7E5EB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095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2697FDBE-25FC-46FE-BB66-E563687DC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71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E6FD66AA-296B-4FDA-B4B0-22B9F307B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4448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8542AA84-D386-4549-929C-3BFE4FF05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5124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6017217A-CBF1-450E-ABE7-31F3CD7E0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1275" y="5800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2FE30E90-FA24-4179-AE84-E4066C209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58000"/>
              </a:srgbClr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114FFA63-4C2A-4FB0-96CD-E04C11C9E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48000"/>
              </a:srgbClr>
            </a:solidFill>
            <a:prstDash val="solid"/>
          </a:ln>
        </p:spPr>
      </p:sp>
      <p:pic>
        <p:nvPicPr>
          <p:cNvPr id="2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5b3b5952da469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D2CEF550-DCD7-4FDC-9951-5F5B41553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72000"/>
                </a:srgbClr>
              </a:gs>
              <a:gs pos="44000">
                <a:srgbClr val="020A06">
                  <a:alpha val="48000"/>
                </a:srgbClr>
              </a:gs>
              <a:gs pos="100000">
                <a:srgbClr val="020A06">
                  <a:alpha val="58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87B40752-30F5-4A0C-93D5-E72652FD7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55000"/>
                </a:srgbClr>
              </a:gs>
              <a:gs pos="42000">
                <a:srgbClr val="020A06">
                  <a:alpha val="0"/>
                </a:srgbClr>
              </a:gs>
              <a:gs pos="100000">
                <a:srgbClr val="020A06">
                  <a:alpha val="28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CBDA6E6F-A6DD-4B93-BC55-FD738B7FB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78000"/>
              </a:srgbClr>
            </a:solidFill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54C85452-3AB9-4C86-93BE-DC34A6D74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62000"/>
              </a:srgbClr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CED00E64-C148-4881-82F6-ACA84CB91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286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VENTRADE TECHNOLOGY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9B4B4DC1-1A7E-4094-8EB0-699012E1B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320000">
            <a:off x="1314450" y="171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9050">
            <a:solidFill>
              <a:srgbClr val="33D05E"/>
            </a:solidFill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373BD10C-5BFA-4A32-93F1-88F9BCE51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3400"/>
            <a:ext cx="990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DATA COMPLIANCE BRAIN</a:t>
            </a:r>
          </a:p>
        </p:txBody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FCD60BE5-80B5-478D-AD80-17A84A00C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90600"/>
            <a:ext cx="742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Classify, grade and govern data before disclosure is forced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7153508C-B910-4EB7-9061-564106EA4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72850" y="633412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rPr>
              <a:t>10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5BD749D6-CE1E-4767-A5CB-19C932021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086350"/>
            <a:ext cx="4000500" cy="47625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4140C">
              <a:alpha val="76000"/>
            </a:srgbClr>
          </a:solidFill>
          <a:ln xmlns:a="http://schemas.openxmlformats.org/drawingml/2006/main" w="10478">
            <a:solidFill>
              <a:srgbClr val="71F36F">
                <a:alpha val="70000"/>
              </a:srgbClr>
            </a:solidFill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9B3A4A94-D5FF-4445-B7EE-713C58ED0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5229225"/>
            <a:ext cx="3581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rPr>
              <a:t>DATA GOVERNANCE</a:t>
            </a:r>
          </a:p>
        </p:txBody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9F4B1080-265D-4335-9CE4-50BC85498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C086D07D-1E22-4D40-A9C1-400BC390A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287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AA17305A-F3C1-4767-A317-CAFA37725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954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pic>
        <p:nvPicPr>
          <p:cNvPr id="30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4259f242374bb1"/>
          <a:stretch xmlns:a="http://schemas.openxmlformats.org/drawingml/2006/main"/>
        </p:blipFill>
        <p:spPr>
          <a:xfrm xmlns:a="http://schemas.openxmlformats.org/drawingml/2006/main">
            <a:off x="1200150" y="16383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21711C32-07B9-42CF-AB3D-B3B6E1704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6002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SURVEY</a:t>
            </a:r>
          </a:p>
        </p:txBody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920F55CD-18BB-4474-923B-E45247BA0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8097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Data-flow and sensitivity review</a:t>
            </a:r>
          </a:p>
        </p:txBody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7FC74DD4-5AD5-4082-B263-0C4787DB5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38A0ADC9-6A43-4335-8D05-BCDFD94E7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09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6C02315D-1F1B-48F9-A094-CCCBDA994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7650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pic>
        <p:nvPicPr>
          <p:cNvPr id="3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cfcb7d089b4224"/>
          <a:stretch xmlns:a="http://schemas.openxmlformats.org/drawingml/2006/main"/>
        </p:blipFill>
        <p:spPr>
          <a:xfrm xmlns:a="http://schemas.openxmlformats.org/drawingml/2006/main">
            <a:off x="1200150" y="24193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03D54890-FA7C-4C53-B8C0-0ADFC830E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3812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STANDARDS</a:t>
            </a:r>
          </a:p>
        </p:txBody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A5902125-B2E5-408C-A8DE-968F93D0C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5908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Regulatory grading framework</a:t>
            </a:r>
          </a:p>
        </p:txBody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C952C401-461A-46B4-9226-8DC1698E7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F5A6E545-82AB-4A3C-8F32-41ADFF41B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908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C1B71E27-5B20-451E-8A7A-B63F661B4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575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pic>
        <p:nvPicPr>
          <p:cNvPr id="3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49b69cbae1446f"/>
          <a:stretch xmlns:a="http://schemas.openxmlformats.org/drawingml/2006/main"/>
        </p:blipFill>
        <p:spPr>
          <a:xfrm xmlns:a="http://schemas.openxmlformats.org/drawingml/2006/main">
            <a:off x="1200150" y="32004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FB5AAA66-CF71-4589-8EE3-02A85402E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1623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MODEL &amp; MARK</a:t>
            </a:r>
          </a:p>
        </p:txBody>
      </p:sp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71E9D8D2-C814-4735-AE47-2099B2C5B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371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Sensitive-field libraries</a:t>
            </a:r>
          </a:p>
        </p:txBody>
      </p:sp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367E034F-136E-48C2-950A-391D1A5C6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4668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A3045696-8557-4A9F-AA1C-01EA33ECB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287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7C87BB51-98A4-4273-9D5E-6B032AB83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954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pic>
        <p:nvPicPr>
          <p:cNvPr id="3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20b32d4c614607"/>
          <a:stretch xmlns:a="http://schemas.openxmlformats.org/drawingml/2006/main"/>
        </p:blipFill>
        <p:spPr>
          <a:xfrm xmlns:a="http://schemas.openxmlformats.org/drawingml/2006/main">
            <a:off x="8877300" y="16383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9580C504-82D7-4F84-9C8C-FA03DD021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6002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-40%</a:t>
            </a:r>
          </a:p>
        </p:txBody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EB3BF4A5-3846-4D71-8EB6-05C6EDFCF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8097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Data leakage risk</a:t>
            </a:r>
          </a:p>
        </p:txBody>
      </p:sp>
      <p:sp>
        <p:nvSpPr>
          <p:cNvPr id="153" name="">
            <a:extLst xmlns:a="http://schemas.openxmlformats.org/drawingml/2006/main">
              <a:ext uri="{FF2B5EF4-FFF2-40B4-BE49-F238E27FC236}">
                <a16:creationId xmlns:a16="http://schemas.microsoft.com/office/drawing/2014/main" id="{6577A4E4-A596-47F9-B5BB-92B57CB88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24790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C7BE9823-FD6D-43AA-93DA-EAFC9ED84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09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AA5F189F-1512-479E-9A39-9A873060A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7650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pic>
        <p:nvPicPr>
          <p:cNvPr id="3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ae2e47f21c43a1"/>
          <a:stretch xmlns:a="http://schemas.openxmlformats.org/drawingml/2006/main"/>
        </p:blipFill>
        <p:spPr>
          <a:xfrm xmlns:a="http://schemas.openxmlformats.org/drawingml/2006/main">
            <a:off x="8877300" y="24193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738AAEA9-CB92-42A8-8DA6-8230CFF06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3812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-50%</a:t>
            </a:r>
          </a:p>
        </p:txBody>
      </p:sp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CE9B7991-6BF6-4154-8862-F4451BCF1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5908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Compliance cost</a:t>
            </a:r>
          </a:p>
        </p:txBody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251B2B62-EC0F-4A94-8B75-83AFD7A4B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0289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60" name="">
            <a:extLst xmlns:a="http://schemas.openxmlformats.org/drawingml/2006/main">
              <a:ext uri="{FF2B5EF4-FFF2-40B4-BE49-F238E27FC236}">
                <a16:creationId xmlns:a16="http://schemas.microsoft.com/office/drawing/2014/main" id="{7FA0BB3D-5A20-4791-A1DE-C9CBF1F51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1908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1" name="">
            <a:extLst xmlns:a="http://schemas.openxmlformats.org/drawingml/2006/main">
              <a:ext uri="{FF2B5EF4-FFF2-40B4-BE49-F238E27FC236}">
                <a16:creationId xmlns:a16="http://schemas.microsoft.com/office/drawing/2014/main" id="{580FF3E5-6A0E-4E39-8B99-D7FA56FF1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2575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pic>
        <p:nvPicPr>
          <p:cNvPr id="3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ba4239f8724514"/>
          <a:stretch xmlns:a="http://schemas.openxmlformats.org/drawingml/2006/main"/>
        </p:blipFill>
        <p:spPr>
          <a:xfrm xmlns:a="http://schemas.openxmlformats.org/drawingml/2006/main">
            <a:off x="8877300" y="32004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63" name="">
            <a:extLst xmlns:a="http://schemas.openxmlformats.org/drawingml/2006/main">
              <a:ext uri="{FF2B5EF4-FFF2-40B4-BE49-F238E27FC236}">
                <a16:creationId xmlns:a16="http://schemas.microsoft.com/office/drawing/2014/main" id="{41A270D6-E07E-4516-8FCA-981708A41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1623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+95%</a:t>
            </a:r>
          </a:p>
        </p:txBody>
      </p:sp>
      <p:sp>
        <p:nvSpPr>
          <p:cNvPr id="164" name="">
            <a:extLst xmlns:a="http://schemas.openxmlformats.org/drawingml/2006/main">
              <a:ext uri="{FF2B5EF4-FFF2-40B4-BE49-F238E27FC236}">
                <a16:creationId xmlns:a16="http://schemas.microsoft.com/office/drawing/2014/main" id="{087045C8-AC28-45A8-87EC-2DC138573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371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Compliance rate</a:t>
            </a:r>
          </a:p>
        </p:txBody>
      </p:sp>
      <p:sp>
        <p:nvSpPr>
          <p:cNvPr id="165" name="">
            <a:extLst xmlns:a="http://schemas.openxmlformats.org/drawingml/2006/main">
              <a:ext uri="{FF2B5EF4-FFF2-40B4-BE49-F238E27FC236}">
                <a16:creationId xmlns:a16="http://schemas.microsoft.com/office/drawing/2014/main" id="{851305F2-BE1F-43ED-B1D6-B87F1DB7C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019800"/>
            <a:ext cx="103632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4140C">
              <a:alpha val="92000"/>
            </a:srgbClr>
          </a:solidFill>
          <a:ln xmlns:a="http://schemas.openxmlformats.org/drawingml/2006/main" w="10478">
            <a:solidFill>
              <a:srgbClr val="2E9F56">
                <a:alpha val="72000"/>
              </a:srgbClr>
            </a:solidFill>
            <a:prstDash val="solid"/>
          </a:ln>
        </p:spPr>
      </p:sp>
      <p:pic>
        <p:nvPicPr>
          <p:cNvPr id="3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d9b58ccbf84165"/>
          <a:stretch xmlns:a="http://schemas.openxmlformats.org/drawingml/2006/main"/>
        </p:blipFill>
        <p:spPr>
          <a:xfrm xmlns:a="http://schemas.openxmlformats.org/drawingml/2006/main">
            <a:off x="10477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7" name="">
            <a:extLst xmlns:a="http://schemas.openxmlformats.org/drawingml/2006/main">
              <a:ext uri="{FF2B5EF4-FFF2-40B4-BE49-F238E27FC236}">
                <a16:creationId xmlns:a16="http://schemas.microsoft.com/office/drawing/2014/main" id="{202D48D1-4210-4A57-AB44-7ABE2D23F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6143625"/>
            <a:ext cx="309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PDPA</a:t>
            </a:r>
          </a:p>
        </p:txBody>
      </p:sp>
      <p:pic>
        <p:nvPicPr>
          <p:cNvPr id="3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293a2926754fe4"/>
          <a:stretch xmlns:a="http://schemas.openxmlformats.org/drawingml/2006/main"/>
        </p:blipFill>
        <p:spPr>
          <a:xfrm xmlns:a="http://schemas.openxmlformats.org/drawingml/2006/main">
            <a:off x="45021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9" name="">
            <a:extLst xmlns:a="http://schemas.openxmlformats.org/drawingml/2006/main">
              <a:ext uri="{FF2B5EF4-FFF2-40B4-BE49-F238E27FC236}">
                <a16:creationId xmlns:a16="http://schemas.microsoft.com/office/drawing/2014/main" id="{C5A5DE68-F4A5-4B55-BE91-295766A75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8850" y="6143625"/>
            <a:ext cx="309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CLASSIFICATION</a:t>
            </a:r>
          </a:p>
        </p:txBody>
      </p:sp>
      <p:sp>
        <p:nvSpPr>
          <p:cNvPr id="170" name="">
            <a:extLst xmlns:a="http://schemas.openxmlformats.org/drawingml/2006/main">
              <a:ext uri="{FF2B5EF4-FFF2-40B4-BE49-F238E27FC236}">
                <a16:creationId xmlns:a16="http://schemas.microsoft.com/office/drawing/2014/main" id="{71B018BE-56C2-4775-B717-DAF7E8232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097b57de2b40d1"/>
          <a:stretch xmlns:a="http://schemas.openxmlformats.org/drawingml/2006/main"/>
        </p:blipFill>
        <p:spPr>
          <a:xfrm xmlns:a="http://schemas.openxmlformats.org/drawingml/2006/main">
            <a:off x="79565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72" name="">
            <a:extLst xmlns:a="http://schemas.openxmlformats.org/drawingml/2006/main">
              <a:ext uri="{FF2B5EF4-FFF2-40B4-BE49-F238E27FC236}">
                <a16:creationId xmlns:a16="http://schemas.microsoft.com/office/drawing/2014/main" id="{94836D1A-E578-4B9E-A0A1-42C3BACF8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6143625"/>
            <a:ext cx="309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DASHBOARD</a:t>
            </a:r>
          </a:p>
        </p:txBody>
      </p:sp>
      <p:sp>
        <p:nvSpPr>
          <p:cNvPr id="173" name="">
            <a:extLst xmlns:a="http://schemas.openxmlformats.org/drawingml/2006/main">
              <a:ext uri="{FF2B5EF4-FFF2-40B4-BE49-F238E27FC236}">
                <a16:creationId xmlns:a16="http://schemas.microsoft.com/office/drawing/2014/main" id="{560774E9-7FF6-430C-9B73-80779BE41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32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39079529"/>
      </p:ext>
    </p:extLst>
  </p:cSld>
</p:sld>
</file>

<file path=ppt/slides/slide11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3110A"/>
            </a:gs>
            <a:gs pos="65000">
              <a:srgbClr val="06180F"/>
            </a:gs>
            <a:gs pos="100000">
              <a:srgbClr val="082A16"/>
            </a:gs>
          </a:gsLst>
          <a:lin ang="9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3E136F0-A3C2-484C-A044-66F6852F0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E3B1F">
                  <a:alpha val="85000"/>
                </a:srgbClr>
              </a:gs>
              <a:gs pos="72000">
                <a:srgbClr val="03110A">
                  <a:alpha val="0"/>
                </a:srgbClr>
              </a:gs>
            </a:gsLst>
            <a:path path="shape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882ADF3-3A23-4FA9-957C-96C9B4AC5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78C905-0133-4BF0-BDA9-8D3685E93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8D0D37-B6F4-4329-8228-15D3F266D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FCCCA28-44BE-4DF5-8EA3-0076ACE51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A54594-1085-4C39-83AC-A9A888A5B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8E9D23-8BEA-47F6-A2B0-0163C6410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3BDAC7-BDDD-45B4-9E0C-751E8B9AD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40D9174-EA14-466B-B066-E12DF645C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014DB5E-7BB1-4E48-BB43-AF6B1DD10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9BC3CC8-BAD0-4BA1-9BDA-9C33EDB25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0D2710-CD37-4D96-A26D-ED7D0A3A7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03F893-B0F3-4285-8C9F-23942CCB5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A62E48-58E9-4C60-A308-9BDB4FEF6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7E8697-BEFC-4BE5-8338-A23F8BEC9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82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5143101-9BB0-471A-8C9A-835BF929B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190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ED4DFBC-DBEB-4F42-A6EC-0E97FA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876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7AA1D15-CE5C-4705-B11D-E80DAB65A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2562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7383F5D-FAF2-40F2-892E-C4897002A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248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96C7E05-5E78-4473-899E-5CADE64C4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9338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961ABB8-EDF0-4CC1-AF63-27FE33B8E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4619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319C241-6E5D-4D57-9575-685A98891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305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017C21D-C0A4-4C2A-8CB5-2D4E08A75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991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9991F56-A7D5-4A13-8308-569F6D4C4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677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DE8165F-9658-47B4-B9F9-9FC899237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1143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D02C3CB-D792-4D47-98FD-3BCB3F058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5425" y="1819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8E355E5-58F8-4542-AABB-A4A0A5939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495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2E716C9-80DC-46E6-80B0-2C0AD9819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3171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22864FC-6FBD-4B90-8AC3-28B1AEBE9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848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9EDB479-4EA3-4B4A-9D4B-E05103162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524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E7802B6-3B4C-47B2-A5F8-C29521F46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200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7690DF8-DFE0-4EE0-8B87-349150E43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4975" y="5876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8C5736F-8368-4A1A-9FBD-AB31667A2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1504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38A859C-7EB7-43AF-AD3E-B01E283A2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34825" y="2181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836E67D-CF61-411F-823E-9C2ED5B49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857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CF02891-5D20-401C-8A37-CC687845D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3533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8112A89-52AC-4EFE-A1D2-F85614A08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210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366D4F9-E508-4C51-AF8B-3158F6D63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2575" y="4886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A4C5C77-DD20-48AA-B76F-D5C70C8FD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62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B6E00DD-F2FC-402A-AC59-915832A94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1190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0554E21-233E-4B58-ADA8-7842F3271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1866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708319C-E99B-47DB-B8D8-4F2DF7B04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82275" y="2543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EDA5437-1700-43B1-80E0-5E1E99C6F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3219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F6C0D0F-4289-4578-A0C1-556E95A11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3895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3FCC5760-15B2-43C8-B2DA-A79968A77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572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881FA97B-3CAC-4F87-815E-9292CFFAC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5248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3EA42A9-9EE5-4A07-A4A3-804A0C86E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5924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64D09D0-3749-4C87-AF40-B7E78BC63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552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D899EC4-ACE2-483A-948B-FE9E950EB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28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B76A72B-9115-4609-924C-B36B61976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905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61564E11-2D01-4C13-806C-7E9F2E77E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4650" y="3581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A40C7A9C-069D-4628-8646-CBFC44D18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39575" y="4257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51AE018-4CCD-4BEF-9223-B61A0C609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933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F2843813-3F25-49C1-B5E4-5833E8BFD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5610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8AB38A13-5988-4FBC-8412-0C6F3974A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238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4DEAFF5C-4801-42A8-89F0-0982CAA75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1914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EAC62A23-9C01-49EF-907E-BF5BEC0A6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90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AF95972C-11AA-45F6-BD11-E6AABD927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3267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B1C9F537-549F-4BE2-9435-F8768E6D6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943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68CB3361-4B39-4C58-A5F7-855E80E9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4619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605F7E27-3BBB-419B-AFA2-812E2CFB8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91950" y="5295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864A7858-2A38-483C-9645-F3A0DA22C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5972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00DCF9F2-0C6D-4362-BBF3-5F36D703D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600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154DA388-174F-42CA-8659-DB46658B1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4775" y="2276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8A50BF44-CFB4-4EE5-8DAD-B5024193F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9527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40EBC319-E36A-4EB1-BC32-33B853E6D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6290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F9B744D3-FD6B-4CF1-A972-E11BE2468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3053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E8D5EBC9-205B-429A-9298-51DE355EC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4981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1F22B906-FE5B-41B9-869E-120E56367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5657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9F708D6A-328A-46EB-A55F-EDE24D783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44325" y="1285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B25C2018-B7B8-49A0-AF36-6A442D4BC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62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839D81B9-F20C-4E90-A973-334551F73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2638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0A1F5456-214F-4C16-B64D-0D0BBAE11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3147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73C32CFD-D851-4145-A965-81F365DE4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39909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7C37B315-5328-4D34-A9D0-F58B41062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67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B7F90162-EA75-4225-8C88-EE486CEB0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5343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18A2831B-EA9E-4C30-9438-88DA7181A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019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B8714953-248C-4748-8C5F-2503738CE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1647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239536AC-9561-4E8B-93F7-65A510297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96700" y="2324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9FE04612-9560-421E-B00D-6738493E7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3000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5D10911D-C77F-43DF-8C4B-0288C3495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676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59E18554-7F70-4CC0-A0ED-3E7C5296D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4352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64405927-F944-4605-8DF7-41E2FA945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5029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300394C4-16C5-4967-BECB-FC96A8E98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5705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39352B98-43BC-4180-9E99-8A031F76C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333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E42BF793-69C1-4776-88DD-9782D45EE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2009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1F4C7F0F-5417-4F23-80C1-A79266198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686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A1896827-A102-4869-A7AE-A2E012E96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49075" y="3362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AF25BAE6-5327-4817-B9C4-FDD97FB64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038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61445DA2-53DA-48F1-AB1D-AE89763A9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4714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2D4FF43C-268C-42E9-88DD-23FE0C1B7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391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299E0825-C13F-443F-9E68-C429A312E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6067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F166CE47-0D7C-4029-8B33-A3A97954D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695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AD053B9B-E438-44F8-876F-F7725E9A6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2371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15892CEC-5AE8-4C86-9188-20857B9F0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48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A2169D69-6D29-466D-843E-93D0B48FB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525" y="3724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A8425DC1-E836-49D1-81D5-A292510C2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01450" y="4400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47B51C36-BC80-4582-ADF1-4688F71FB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5076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836231FF-85D9-4746-9D40-5D14C25A2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5753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3A3FF5F7-2D0E-4E8A-BC53-17C604D44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4275" y="1381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3FD95E03-4FBC-4151-8F51-4B8C2E311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057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D245362E-CC2A-41CA-9238-0B1289C1C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733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B09AFDE4-E92B-4E73-9920-C3C60368A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409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001E6220-8C90-4246-8ABC-08838B8B6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086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F6CB3EF7-648A-4AEF-819C-0AA93BBD1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4762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BD895A4A-998D-4CD4-AAD2-68B04814B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3825" y="5438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94040874-4340-4C08-8745-1921E8477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115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72DEAF11-6051-40A7-A90E-3C7654AE2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1743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80EA1438-3B11-436B-A856-7F1127509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419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3C91A53D-5137-417B-9E9A-A859E4493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095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05E82E37-504B-42C2-825C-2355FF783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71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CB3DA1D2-03D2-46D6-8201-2FB8A2117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4448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1C85162C-413A-46E1-AD41-A2F214A42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5124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C7670A2A-2B40-47EC-A6EF-7E642A743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1275" y="5800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BAF4592E-C071-4142-B9ED-54A7A542F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58000"/>
              </a:srgbClr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B4D1DA05-5F38-4823-8556-AB104A0E0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48000"/>
              </a:srgbClr>
            </a:solidFill>
            <a:prstDash val="solid"/>
          </a:ln>
        </p:spPr>
      </p:sp>
      <p:pic>
        <p:nvPicPr>
          <p:cNvPr id="2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23a4b1b6ba48d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2FA10439-0BA1-4515-9C58-735785074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82000"/>
                </a:srgbClr>
              </a:gs>
              <a:gs pos="44000">
                <a:srgbClr val="020A06">
                  <a:alpha val="48000"/>
                </a:srgbClr>
              </a:gs>
              <a:gs pos="100000">
                <a:srgbClr val="020A06">
                  <a:alpha val="58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F7819CEF-DF2F-4817-A10B-CC6178F9B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55000"/>
                </a:srgbClr>
              </a:gs>
              <a:gs pos="42000">
                <a:srgbClr val="020A06">
                  <a:alpha val="0"/>
                </a:srgbClr>
              </a:gs>
              <a:gs pos="100000">
                <a:srgbClr val="020A06">
                  <a:alpha val="28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D184E11F-4373-4A2B-B970-0C1859495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78000"/>
              </a:srgbClr>
            </a:solidFill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A7C84268-96B8-466B-9A52-12B18C7CB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62000"/>
              </a:srgbClr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EF9585AF-EBDF-4DDF-8F25-B68ACC98A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286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VENTRADE TECHNOLOGY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AF7B8635-2E20-4CCD-8E6D-36C9D8E4E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320000">
            <a:off x="1314450" y="171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9050">
            <a:solidFill>
              <a:srgbClr val="33D05E"/>
            </a:solidFill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2FFCC275-D411-43CC-9DE1-B8C92B301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3400"/>
            <a:ext cx="990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RANSOMWARE TRAINING ACADEMY</a:t>
            </a:r>
          </a:p>
        </p:txBody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A2B06EA1-EA6F-43A1-9BF0-74E68B608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90600"/>
            <a:ext cx="742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From first responder to expert negotiator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A09489D4-0FEC-4C57-9C95-6EB92D194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72850" y="633412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rPr>
              <a:t>11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ACF8D3CE-805C-4637-BA71-31C98E820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086350"/>
            <a:ext cx="4000500" cy="47625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4140C">
              <a:alpha val="76000"/>
            </a:srgbClr>
          </a:solidFill>
          <a:ln xmlns:a="http://schemas.openxmlformats.org/drawingml/2006/main" w="10478">
            <a:solidFill>
              <a:srgbClr val="71F36F">
                <a:alpha val="70000"/>
              </a:srgbClr>
            </a:solidFill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01E7358E-1F89-4A5D-9128-F297C2411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5229225"/>
            <a:ext cx="3581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rPr>
              <a:t>SANDBOX ACADEMY</a:t>
            </a:r>
          </a:p>
        </p:txBody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C8AC6096-E141-4013-BD70-185CE998E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061922DC-7A8D-4659-AD53-8385DB34E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287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D3EE5882-EFB5-46D9-8730-98FA313B9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954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pic>
        <p:nvPicPr>
          <p:cNvPr id="30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9fe843716e4799"/>
          <a:stretch xmlns:a="http://schemas.openxmlformats.org/drawingml/2006/main"/>
        </p:blipFill>
        <p:spPr>
          <a:xfrm xmlns:a="http://schemas.openxmlformats.org/drawingml/2006/main">
            <a:off x="1200150" y="16383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B9955E9C-B218-4DEE-980E-68C1882BF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6002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TIER 1</a:t>
            </a:r>
          </a:p>
        </p:txBody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80886B70-37F5-4A61-9527-B3FBDF8AB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8097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Foundation, one-day drill</a:t>
            </a:r>
          </a:p>
        </p:txBody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7B69987D-7426-417B-86CD-1971ACAF0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6A0DCF55-1EBA-4844-86C7-873079ACA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09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54F54AB2-1428-42E7-8B56-20FA25ECC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7650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pic>
        <p:nvPicPr>
          <p:cNvPr id="3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7e0f786bd145c6"/>
          <a:stretch xmlns:a="http://schemas.openxmlformats.org/drawingml/2006/main"/>
        </p:blipFill>
        <p:spPr>
          <a:xfrm xmlns:a="http://schemas.openxmlformats.org/drawingml/2006/main">
            <a:off x="1200150" y="24193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742D0E78-AB4A-4C4A-9770-26BB72100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3812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TIER 2</a:t>
            </a:r>
          </a:p>
        </p:txBody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A26AA017-E14E-47AE-98DC-7310AD9D2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5908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Advanced forensics and policy</a:t>
            </a:r>
          </a:p>
        </p:txBody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EE443980-2148-45CE-9215-552DF2FB3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079785E8-47B7-4145-BFF7-38F9198AC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908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1AB87196-B5A1-476F-84C4-8D059A335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575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pic>
        <p:nvPicPr>
          <p:cNvPr id="3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4ebcd46e8f4446"/>
          <a:stretch xmlns:a="http://schemas.openxmlformats.org/drawingml/2006/main"/>
        </p:blipFill>
        <p:spPr>
          <a:xfrm xmlns:a="http://schemas.openxmlformats.org/drawingml/2006/main">
            <a:off x="1200150" y="32004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A5D43D71-50FA-43AD-A62A-A3A8FE525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1623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TIER 3</a:t>
            </a:r>
          </a:p>
        </p:txBody>
      </p:sp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564D6E12-856A-45FE-B578-AF810241F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371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Negotiation and decryption testing</a:t>
            </a:r>
          </a:p>
        </p:txBody>
      </p:sp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ACF83654-58FB-4288-9248-A5BAD6035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4668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DC809C4F-8C67-4119-B545-3A6E1B80C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287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DD383DB8-63F3-45FF-95C8-776040E23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954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pic>
        <p:nvPicPr>
          <p:cNvPr id="3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3ade9886894571"/>
          <a:stretch xmlns:a="http://schemas.openxmlformats.org/drawingml/2006/main"/>
        </p:blipFill>
        <p:spPr>
          <a:xfrm xmlns:a="http://schemas.openxmlformats.org/drawingml/2006/main">
            <a:off x="8877300" y="16383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E0240947-4643-4463-B40E-5CA0C5A2C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6002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SANDBOX</a:t>
            </a:r>
          </a:p>
        </p:txBody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3CF793C7-0B8D-40F7-A354-3261822DE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8097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Hands-on simulated intrusion</a:t>
            </a:r>
          </a:p>
        </p:txBody>
      </p:sp>
      <p:sp>
        <p:nvSpPr>
          <p:cNvPr id="153" name="">
            <a:extLst xmlns:a="http://schemas.openxmlformats.org/drawingml/2006/main">
              <a:ext uri="{FF2B5EF4-FFF2-40B4-BE49-F238E27FC236}">
                <a16:creationId xmlns:a16="http://schemas.microsoft.com/office/drawing/2014/main" id="{A6716B50-D5B5-407A-A34F-9A36ED1A5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24790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0158BD9F-82AE-4524-84A6-43CBF61EE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09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B789528A-77F2-405C-99B5-DDDFCCA81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7650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pic>
        <p:nvPicPr>
          <p:cNvPr id="3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72e55ce94f4d45"/>
          <a:stretch xmlns:a="http://schemas.openxmlformats.org/drawingml/2006/main"/>
        </p:blipFill>
        <p:spPr>
          <a:xfrm xmlns:a="http://schemas.openxmlformats.org/drawingml/2006/main">
            <a:off x="8877300" y="24193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D01B4A99-5142-49FD-A595-6B2217DB5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3812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TABLETOP</a:t>
            </a:r>
          </a:p>
        </p:txBody>
      </p:sp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D2B7FF85-7168-48EE-804D-AD5CF9965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5908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Decision path rehearsal</a:t>
            </a:r>
          </a:p>
        </p:txBody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84DEB169-5E39-491C-8239-4F06AD86D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0289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60" name="">
            <a:extLst xmlns:a="http://schemas.openxmlformats.org/drawingml/2006/main">
              <a:ext uri="{FF2B5EF4-FFF2-40B4-BE49-F238E27FC236}">
                <a16:creationId xmlns:a16="http://schemas.microsoft.com/office/drawing/2014/main" id="{BD2A288C-09BB-491C-B591-0D2CB5AF8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1908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1" name="">
            <a:extLst xmlns:a="http://schemas.openxmlformats.org/drawingml/2006/main">
              <a:ext uri="{FF2B5EF4-FFF2-40B4-BE49-F238E27FC236}">
                <a16:creationId xmlns:a16="http://schemas.microsoft.com/office/drawing/2014/main" id="{A3053A83-119D-4047-BA57-5E5DFBB07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2575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pic>
        <p:nvPicPr>
          <p:cNvPr id="3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59019e8f494905"/>
          <a:stretch xmlns:a="http://schemas.openxmlformats.org/drawingml/2006/main"/>
        </p:blipFill>
        <p:spPr>
          <a:xfrm xmlns:a="http://schemas.openxmlformats.org/drawingml/2006/main">
            <a:off x="8877300" y="32004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63" name="">
            <a:extLst xmlns:a="http://schemas.openxmlformats.org/drawingml/2006/main">
              <a:ext uri="{FF2B5EF4-FFF2-40B4-BE49-F238E27FC236}">
                <a16:creationId xmlns:a16="http://schemas.microsoft.com/office/drawing/2014/main" id="{D1D4C851-0C4F-4DFA-9D5D-1790F7755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1623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PLAYBOOK</a:t>
            </a:r>
          </a:p>
        </p:txBody>
      </p:sp>
      <p:sp>
        <p:nvSpPr>
          <p:cNvPr id="164" name="">
            <a:extLst xmlns:a="http://schemas.openxmlformats.org/drawingml/2006/main">
              <a:ext uri="{FF2B5EF4-FFF2-40B4-BE49-F238E27FC236}">
                <a16:creationId xmlns:a16="http://schemas.microsoft.com/office/drawing/2014/main" id="{F9FB4FBE-39FE-44F2-83E7-F85D38689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371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Standard response process</a:t>
            </a:r>
          </a:p>
        </p:txBody>
      </p:sp>
      <p:sp>
        <p:nvSpPr>
          <p:cNvPr id="165" name="">
            <a:extLst xmlns:a="http://schemas.openxmlformats.org/drawingml/2006/main">
              <a:ext uri="{FF2B5EF4-FFF2-40B4-BE49-F238E27FC236}">
                <a16:creationId xmlns:a16="http://schemas.microsoft.com/office/drawing/2014/main" id="{BB8F2D32-EA00-4D75-A2BE-A1AA9A44C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019800"/>
            <a:ext cx="103632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4140C">
              <a:alpha val="92000"/>
            </a:srgbClr>
          </a:solidFill>
          <a:ln xmlns:a="http://schemas.openxmlformats.org/drawingml/2006/main" w="10478">
            <a:solidFill>
              <a:srgbClr val="2E9F56">
                <a:alpha val="72000"/>
              </a:srgbClr>
            </a:solidFill>
            <a:prstDash val="solid"/>
          </a:ln>
        </p:spPr>
      </p:sp>
      <p:pic>
        <p:nvPicPr>
          <p:cNvPr id="3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c0798414e44fdb"/>
          <a:stretch xmlns:a="http://schemas.openxmlformats.org/drawingml/2006/main"/>
        </p:blipFill>
        <p:spPr>
          <a:xfrm xmlns:a="http://schemas.openxmlformats.org/drawingml/2006/main">
            <a:off x="10477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7" name="">
            <a:extLst xmlns:a="http://schemas.openxmlformats.org/drawingml/2006/main">
              <a:ext uri="{FF2B5EF4-FFF2-40B4-BE49-F238E27FC236}">
                <a16:creationId xmlns:a16="http://schemas.microsoft.com/office/drawing/2014/main" id="{3E42579E-AD07-47E9-96A6-DB61A69CB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6143625"/>
            <a:ext cx="309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LEARN</a:t>
            </a:r>
          </a:p>
        </p:txBody>
      </p:sp>
      <p:pic>
        <p:nvPicPr>
          <p:cNvPr id="3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5c9ca382e9421c"/>
          <a:stretch xmlns:a="http://schemas.openxmlformats.org/drawingml/2006/main"/>
        </p:blipFill>
        <p:spPr>
          <a:xfrm xmlns:a="http://schemas.openxmlformats.org/drawingml/2006/main">
            <a:off x="45021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9" name="">
            <a:extLst xmlns:a="http://schemas.openxmlformats.org/drawingml/2006/main">
              <a:ext uri="{FF2B5EF4-FFF2-40B4-BE49-F238E27FC236}">
                <a16:creationId xmlns:a16="http://schemas.microsoft.com/office/drawing/2014/main" id="{BC73B6B4-77AE-478D-9B3A-E74D2954D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8850" y="6143625"/>
            <a:ext cx="309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PRACTICE</a:t>
            </a:r>
          </a:p>
        </p:txBody>
      </p:sp>
      <p:sp>
        <p:nvSpPr>
          <p:cNvPr id="170" name="">
            <a:extLst xmlns:a="http://schemas.openxmlformats.org/drawingml/2006/main">
              <a:ext uri="{FF2B5EF4-FFF2-40B4-BE49-F238E27FC236}">
                <a16:creationId xmlns:a16="http://schemas.microsoft.com/office/drawing/2014/main" id="{651F60E5-F72D-4C19-9A95-D06438E10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110ebd5fce48b9"/>
          <a:stretch xmlns:a="http://schemas.openxmlformats.org/drawingml/2006/main"/>
        </p:blipFill>
        <p:spPr>
          <a:xfrm xmlns:a="http://schemas.openxmlformats.org/drawingml/2006/main">
            <a:off x="79565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72" name="">
            <a:extLst xmlns:a="http://schemas.openxmlformats.org/drawingml/2006/main">
              <a:ext uri="{FF2B5EF4-FFF2-40B4-BE49-F238E27FC236}">
                <a16:creationId xmlns:a16="http://schemas.microsoft.com/office/drawing/2014/main" id="{316DB1E6-A6A3-45D6-B232-D03E8FDC2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6143625"/>
            <a:ext cx="309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ESCALATE</a:t>
            </a:r>
          </a:p>
        </p:txBody>
      </p:sp>
      <p:sp>
        <p:nvSpPr>
          <p:cNvPr id="173" name="">
            <a:extLst xmlns:a="http://schemas.openxmlformats.org/drawingml/2006/main">
              <a:ext uri="{FF2B5EF4-FFF2-40B4-BE49-F238E27FC236}">
                <a16:creationId xmlns:a16="http://schemas.microsoft.com/office/drawing/2014/main" id="{7BC36CAB-4D2C-4DAF-9876-C69AEDF5C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32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55344805"/>
      </p:ext>
    </p:extLst>
  </p:cSld>
</p:sld>
</file>

<file path=ppt/slides/slide12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3110A"/>
            </a:gs>
            <a:gs pos="65000">
              <a:srgbClr val="06180F"/>
            </a:gs>
            <a:gs pos="100000">
              <a:srgbClr val="082A16"/>
            </a:gs>
          </a:gsLst>
          <a:lin ang="9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868BC64-6276-4D15-BE50-363E29B36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E3B1F">
                  <a:alpha val="85000"/>
                </a:srgbClr>
              </a:gs>
              <a:gs pos="72000">
                <a:srgbClr val="03110A">
                  <a:alpha val="0"/>
                </a:srgbClr>
              </a:gs>
            </a:gsLst>
            <a:path path="shape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564B5CB-E7DD-49AB-8733-7427FC1F8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46A902-A839-4697-8A86-56CDB16BA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FE3002-91B1-4201-B442-08485D094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E9C752C-26B0-4373-B5DD-877189644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40A669-7040-4FF2-B8F0-477B67929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604C1CA-F231-4F3D-9DE6-E53FF61D6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07C363-C60A-45ED-9585-8B1453127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BD0DE0-02A2-4B03-90F9-226DF2CBC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C499BC-AFCB-4E90-B0ED-3B7E72523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FB292AE-1E15-44C9-ADB1-B90D34ABE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8295406-21DA-47C7-9FF1-28484114D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65A57AB-E959-41BF-A38C-921DE884F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58D066E-FE75-4B49-AA5E-AB34C76F4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4A86C8B-E57D-42CE-82C3-7F328DCC4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82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63A4A5-8969-4040-92F6-8E75C7A2C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190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0739B80-13F4-4C5D-BF67-5D25A6A7E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876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7BE5379-C0EA-458C-A123-7F779A027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2562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D2D972F-460F-41F1-98E2-7D0F5AD80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248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F514735-55DA-4F57-BDDA-9B070D850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9338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005809D-2C48-4119-837A-E13A2DE49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4619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77353F9-CC8C-4A27-9C82-762144E16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305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9610A48-09AF-4334-948F-5D7CC2167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991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F1DDB2F-1BF4-4689-BFC1-7C545CB59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677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1363066-79E5-402E-8797-3C4D6A0D6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1143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8F519BE-52E9-48C8-91CE-B0917F5BD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5425" y="1819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D685464-56B4-49A8-ADED-614BD94A9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495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2815429-6727-4FA4-B6A7-31236DBCC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3171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4F5EC31-4087-4926-A974-3A93D7359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848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D9D441D-4B9A-4289-8733-9DF7F2432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524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F6F974B-7B3A-4907-91BD-20DC17D39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200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10ED76C-ED29-4601-A374-EB7A91609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4975" y="5876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EE51575-F77A-4BF8-9390-D817C93D8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1504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7CD4BAB-9F45-4FD2-A9CF-F6CD5EF0B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34825" y="2181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E40DBBA-EA28-4507-91DE-295EEE141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857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5AC7B2A-3C7B-4448-9703-D4E83796B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3533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5E425F3-5621-41D8-B196-51E6CF137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210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BA9EBC6-1CB0-480D-84A3-534A29C84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2575" y="4886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E60ECBF-170C-4521-9E03-4FB41F67C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62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2BFAED7-7206-4FDB-BC21-11F1A3717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1190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CC62107-9AAA-4890-93FC-659DB730E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1866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8F1441E-1562-4095-80DF-351B5F2D4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82275" y="2543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0038636-E31A-42DE-BB52-47199399A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3219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9066351-CE09-4844-87EF-6EFFB2780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3895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637BD69-972C-4E0F-AAEB-F975E05C9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572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51317A7-FF4B-47FA-BCF5-666ADB723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5248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D747388-F0A3-489F-B960-F88B39902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5924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068EEFA-5490-4359-8753-0E7120E45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552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22CA3841-9FC2-4FA3-9107-E668A0449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28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6EAEF98-4E97-4C0C-A88A-068351C59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905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F0856D66-917F-4898-B942-BCEB6CCFD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4650" y="3581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00C8E95-26E1-4CED-97DD-B65A5DCF9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39575" y="4257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9E043C7F-7392-4BEA-A20B-8810AEB7E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933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4BAA6583-32FD-451E-ACD1-D20296968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5610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07DC5603-2111-4A95-807B-639437D76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238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39FE621E-4F02-4B01-B16F-79FEAF912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1914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C38EBE8A-7E25-452F-A1B4-B7B681DEC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90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1BD89683-38C6-4A13-BFC8-49051F83A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3267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1790EA2E-7615-4332-AF7D-B6593F334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943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3B0852DF-BB14-420D-9D84-96058BCD3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4619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37D0CF9F-F027-44B5-BE3A-78A240F4A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91950" y="5295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04F4BAAA-AA66-43D0-9D36-E0A44F625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5972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A9DEED4C-2C47-46BE-84BD-CB3DB94CA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600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7C5765FB-72B1-4ACE-AA33-F59A4071A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4775" y="2276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D70B216E-B78C-429E-A66F-BD1BA8BA9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9527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5BFCFC18-7F1B-4A66-A99F-809681AFF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6290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7FB52226-C367-4A2F-8646-948F3EDB0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3053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5A381B03-91F5-4E56-A012-5C4F843D5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4981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899D9F2D-E7C8-4F20-8D14-AF7E0E72B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5657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BD5B19C1-44FE-4153-9906-A3ED3F9F3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44325" y="1285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198DC2B1-F056-480F-9079-EA0A4B603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62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0289FBEB-51DB-4141-9017-BD6F02638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2638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04E21475-5F52-48F7-BDD5-D9255DC3F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3147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D53F73F9-B04D-40B6-9126-8802E3507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39909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E582A13B-B21E-4774-8D2C-DBDFFB86C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67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6EC04F99-AFF4-4898-87B1-60396FBDF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5343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B4DCBD68-CF83-4F47-A700-174ED3EE4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019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6B1D8B0B-3BE9-4C99-A0E1-146B2EA8E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1647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31F6AA91-7AC5-455C-97C1-E57DD12AE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96700" y="2324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9B87A131-BF20-476B-A826-9175C8600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3000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7C0DFF95-A541-4377-ACE5-E7D04F8A1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676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0AA73DD8-278F-4768-9969-109928459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4352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852667CD-4DEE-4EA3-AEBA-42AA7D94A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5029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A927E87F-8811-4ECF-913D-EA430367A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5705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08FB245E-F550-4F2C-AF16-929C9A331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333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78F0D257-7E37-4AF3-8A23-167433D98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2009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D058155D-DB49-4F5E-8CA0-2A5F3C029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686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C4A9B3B3-016A-4EBC-B77B-88F8F2444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49075" y="3362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B43D9F01-8AE0-4E89-BFF2-400BD68DB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038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ACC12302-E855-49BA-9E43-C7DE58421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4714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191E24B7-B002-41BF-9679-BF6B3F338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391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93911230-C5E6-4F74-B8D1-CB32E36A2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6067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3431CF89-190A-4EBC-BDAC-031A51541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695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BA788EB5-D7A0-4488-82FC-14B95D741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2371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D1EBC181-F3F7-4FBA-B155-F4610ECDF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48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279B115C-EA89-4A7D-AEED-9176EB7A4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525" y="3724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451316F5-085E-4EC7-9FBA-67BFC7B7A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01450" y="4400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69B6B852-659E-4133-BDD4-42326D15B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5076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87006474-C281-429C-AB48-810EBC36C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5753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3D8EB148-DF46-4CE6-B32E-5CA4108A3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4275" y="1381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3F3E2BA3-ABB9-43B0-9376-EEE9E0198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057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CFC30005-C91F-4C20-B7FB-2EFD704C3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733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17F4D834-9B4A-43C7-87D9-91AC207B4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409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0FDA7F18-44BA-45A0-9BF9-330AFA3C9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086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5F1E5B58-E68C-4264-9BD0-732F25839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4762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3BA5F8E3-E083-4912-B88D-C7D666DAC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3825" y="5438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3F9595B0-E04C-4FB2-8F4F-8CE74F635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115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60FE40BC-6A78-46EA-8F57-487F318E8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1743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F4EE3360-5F72-4D45-9115-DDE316FAC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419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CE0239A2-B940-4372-9052-B4BD57E42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095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890FB1B1-1BE9-4C43-A4EA-86C77D716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71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5E95FAD4-AAF6-4819-81ED-F0DB70692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4448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F20B7C02-9799-48D8-9C69-FEBC8EA86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5124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A75AC256-9832-4193-BB37-1819D466F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1275" y="5800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1C9B16D1-B6D7-4547-BB28-117418A15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58000"/>
              </a:srgbClr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6521DD21-00CB-4118-834C-59AD01A69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48000"/>
              </a:srgbClr>
            </a:solidFill>
            <a:prstDash val="solid"/>
          </a:ln>
        </p:spPr>
      </p:sp>
      <p:pic>
        <p:nvPicPr>
          <p:cNvPr id="2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0b2645f4ab496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3393B512-806D-45B7-B85C-CB0310F37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82000"/>
                </a:srgbClr>
              </a:gs>
              <a:gs pos="44000">
                <a:srgbClr val="020A06">
                  <a:alpha val="48000"/>
                </a:srgbClr>
              </a:gs>
              <a:gs pos="100000">
                <a:srgbClr val="020A06">
                  <a:alpha val="58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DBFA6D3C-F4D6-4BA9-AAA5-40B5DFD3E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55000"/>
                </a:srgbClr>
              </a:gs>
              <a:gs pos="42000">
                <a:srgbClr val="020A06">
                  <a:alpha val="0"/>
                </a:srgbClr>
              </a:gs>
              <a:gs pos="100000">
                <a:srgbClr val="020A06">
                  <a:alpha val="28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6A73C7E3-2999-4D1B-B472-C497B6AD4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78000"/>
              </a:srgbClr>
            </a:solidFill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85DFC672-2182-4FD0-AB47-2F331702B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62000"/>
              </a:srgbClr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9F48E1FA-D45D-4E8A-B629-4A3DB865F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286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VENTRADE TECHNOLOGY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F7545081-3684-43DB-A55D-67B0E6384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320000">
            <a:off x="1314450" y="171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9050">
            <a:solidFill>
              <a:srgbClr val="33D05E"/>
            </a:solidFill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D71D910E-95F8-4320-A4A0-1513501C4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3400"/>
            <a:ext cx="990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WHOLE-STAFF AWARENESS ENGINE</a:t>
            </a:r>
          </a:p>
        </p:txBody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DD4E83E3-C9FB-4780-B519-E0554F344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90600"/>
            <a:ext cx="742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Train the human layer before attackers do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8FE443A8-0359-4306-ABFA-264EE19CE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72850" y="633412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rPr>
              <a:t>12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A8C7D0FF-5F0A-460D-9787-925120A11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086350"/>
            <a:ext cx="4000500" cy="47625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4140C">
              <a:alpha val="76000"/>
            </a:srgbClr>
          </a:solidFill>
          <a:ln xmlns:a="http://schemas.openxmlformats.org/drawingml/2006/main" w="10478">
            <a:solidFill>
              <a:srgbClr val="71F36F">
                <a:alpha val="70000"/>
              </a:srgbClr>
            </a:solidFill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9F89D596-0148-4068-84D6-18B1A1F67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5229225"/>
            <a:ext cx="3581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rPr>
              <a:t>PEOPLE DEFENSE</a:t>
            </a:r>
          </a:p>
        </p:txBody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137B9744-0E40-4FBD-B51A-C5D437FE0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D9E18B57-C85F-42A1-98A9-A4F9CB2BE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287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328C017C-8CDB-4617-9C45-7C41F5E80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954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pic>
        <p:nvPicPr>
          <p:cNvPr id="30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e33a02891f4dac"/>
          <a:stretch xmlns:a="http://schemas.openxmlformats.org/drawingml/2006/main"/>
        </p:blipFill>
        <p:spPr>
          <a:xfrm xmlns:a="http://schemas.openxmlformats.org/drawingml/2006/main">
            <a:off x="1200150" y="16383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77929D8F-D827-4CB8-8C0B-D9E26C40E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6002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ROLE-BASED TRAINING</a:t>
            </a:r>
          </a:p>
        </p:txBody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B36291F2-C410-43A5-8A02-A8A46C3FE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8097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Board, managers, engineers, staff</a:t>
            </a:r>
          </a:p>
        </p:txBody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2A7E1921-BE42-4328-8440-DE289DF87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F699E78B-8564-44BE-AC8E-665D3EA68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09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F356E95C-080E-48BF-A913-306A4529E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7650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pic>
        <p:nvPicPr>
          <p:cNvPr id="3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b24ef1df89474f"/>
          <a:stretch xmlns:a="http://schemas.openxmlformats.org/drawingml/2006/main"/>
        </p:blipFill>
        <p:spPr>
          <a:xfrm xmlns:a="http://schemas.openxmlformats.org/drawingml/2006/main">
            <a:off x="1200150" y="24193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84D4FD5B-749E-4BA8-B169-EE075375D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3812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PHISHING SIMULATION</a:t>
            </a:r>
          </a:p>
        </p:txBody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F26DACFA-3EC8-4243-A65C-66C2A0296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5908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BEC, QR, malicious links</a:t>
            </a:r>
          </a:p>
        </p:txBody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5AE6AD5B-30A8-4F77-9B21-734941F11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6A3EF4D5-ABC1-4FA0-B6DC-32E69FBE7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908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019BACE2-D152-44B2-859D-446BB0056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575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pic>
        <p:nvPicPr>
          <p:cNvPr id="3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06392c2e2247f2"/>
          <a:stretch xmlns:a="http://schemas.openxmlformats.org/drawingml/2006/main"/>
        </p:blipFill>
        <p:spPr>
          <a:xfrm xmlns:a="http://schemas.openxmlformats.org/drawingml/2006/main">
            <a:off x="1200150" y="32004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FAF9D55C-D433-44A3-B4BC-29C29623B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1623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ANALYTICS</a:t>
            </a:r>
          </a:p>
        </p:txBody>
      </p:sp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B7B7393E-6D3A-4B43-8C2F-723E3E979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371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Department and scenario scoring</a:t>
            </a:r>
          </a:p>
        </p:txBody>
      </p:sp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E251CCA4-D0C5-48EE-9D5F-1FDBE8296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4668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4E06D728-45D2-40F5-BFCC-51FD12FB6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287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7F369238-2DF9-4631-B7FB-EF6BAA89F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954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pic>
        <p:nvPicPr>
          <p:cNvPr id="3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e8df7838df4586"/>
          <a:stretch xmlns:a="http://schemas.openxmlformats.org/drawingml/2006/main"/>
        </p:blipFill>
        <p:spPr>
          <a:xfrm xmlns:a="http://schemas.openxmlformats.org/drawingml/2006/main">
            <a:off x="8877300" y="16383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75F7B1BE-BB3C-4D15-81D6-9D07D3529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6002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AWARENESS WEEK</a:t>
            </a:r>
          </a:p>
        </p:txBody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569B99F4-BFE0-49AF-AA63-441B5DA8B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8097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Learning and competitions</a:t>
            </a:r>
          </a:p>
        </p:txBody>
      </p:sp>
      <p:sp>
        <p:nvSpPr>
          <p:cNvPr id="153" name="">
            <a:extLst xmlns:a="http://schemas.openxmlformats.org/drawingml/2006/main">
              <a:ext uri="{FF2B5EF4-FFF2-40B4-BE49-F238E27FC236}">
                <a16:creationId xmlns:a16="http://schemas.microsoft.com/office/drawing/2014/main" id="{AF9DD79D-5D87-46A9-AB54-6949758D5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24790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E689D7FA-4F81-45D4-9AFF-D39B1BB25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09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27D7E807-2940-474D-A033-AB7A3D1F7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7650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pic>
        <p:nvPicPr>
          <p:cNvPr id="3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2aa8a628e14311"/>
          <a:stretch xmlns:a="http://schemas.openxmlformats.org/drawingml/2006/main"/>
        </p:blipFill>
        <p:spPr>
          <a:xfrm xmlns:a="http://schemas.openxmlformats.org/drawingml/2006/main">
            <a:off x="8877300" y="24193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3C0BECB8-6652-4A52-B490-7C927AA3B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3812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TARGETED FOLLOW-UP</a:t>
            </a:r>
          </a:p>
        </p:txBody>
      </p:sp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B70E979E-CFFF-4C96-BB8B-A2B0B1E1D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5908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Remediate weak behaviors</a:t>
            </a:r>
          </a:p>
        </p:txBody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DE298CBF-C412-4542-84FD-72BE64BEF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0289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60" name="">
            <a:extLst xmlns:a="http://schemas.openxmlformats.org/drawingml/2006/main">
              <a:ext uri="{FF2B5EF4-FFF2-40B4-BE49-F238E27FC236}">
                <a16:creationId xmlns:a16="http://schemas.microsoft.com/office/drawing/2014/main" id="{D2E08FC7-B8CE-4B05-ACEB-9815ADC99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1908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1" name="">
            <a:extLst xmlns:a="http://schemas.openxmlformats.org/drawingml/2006/main">
              <a:ext uri="{FF2B5EF4-FFF2-40B4-BE49-F238E27FC236}">
                <a16:creationId xmlns:a16="http://schemas.microsoft.com/office/drawing/2014/main" id="{5A69C515-C4EE-4625-9DC4-BD40AFE86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2575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pic>
        <p:nvPicPr>
          <p:cNvPr id="3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f7165ceef74752"/>
          <a:stretch xmlns:a="http://schemas.openxmlformats.org/drawingml/2006/main"/>
        </p:blipFill>
        <p:spPr>
          <a:xfrm xmlns:a="http://schemas.openxmlformats.org/drawingml/2006/main">
            <a:off x="8877300" y="32004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63" name="">
            <a:extLst xmlns:a="http://schemas.openxmlformats.org/drawingml/2006/main">
              <a:ext uri="{FF2B5EF4-FFF2-40B4-BE49-F238E27FC236}">
                <a16:creationId xmlns:a16="http://schemas.microsoft.com/office/drawing/2014/main" id="{670DDF4F-5BAE-4947-9ACF-96BA8C296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1623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CULTURE LAYER</a:t>
            </a:r>
          </a:p>
        </p:txBody>
      </p:sp>
      <p:sp>
        <p:nvSpPr>
          <p:cNvPr id="164" name="">
            <a:extLst xmlns:a="http://schemas.openxmlformats.org/drawingml/2006/main">
              <a:ext uri="{FF2B5EF4-FFF2-40B4-BE49-F238E27FC236}">
                <a16:creationId xmlns:a16="http://schemas.microsoft.com/office/drawing/2014/main" id="{65B0631A-DC55-42E0-AC96-7E36A2A11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371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Sustained cyber hygiene</a:t>
            </a:r>
          </a:p>
        </p:txBody>
      </p:sp>
      <p:sp>
        <p:nvSpPr>
          <p:cNvPr id="165" name="">
            <a:extLst xmlns:a="http://schemas.openxmlformats.org/drawingml/2006/main">
              <a:ext uri="{FF2B5EF4-FFF2-40B4-BE49-F238E27FC236}">
                <a16:creationId xmlns:a16="http://schemas.microsoft.com/office/drawing/2014/main" id="{AB28F9DB-C6FF-45D6-8C5A-F230428DC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019800"/>
            <a:ext cx="103632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4140C">
              <a:alpha val="92000"/>
            </a:srgbClr>
          </a:solidFill>
          <a:ln xmlns:a="http://schemas.openxmlformats.org/drawingml/2006/main" w="10478">
            <a:solidFill>
              <a:srgbClr val="2E9F56">
                <a:alpha val="72000"/>
              </a:srgbClr>
            </a:solidFill>
            <a:prstDash val="solid"/>
          </a:ln>
        </p:spPr>
      </p:sp>
      <p:pic>
        <p:nvPicPr>
          <p:cNvPr id="3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91f8f5517141b4"/>
          <a:stretch xmlns:a="http://schemas.openxmlformats.org/drawingml/2006/main"/>
        </p:blipFill>
        <p:spPr>
          <a:xfrm xmlns:a="http://schemas.openxmlformats.org/drawingml/2006/main">
            <a:off x="10477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7" name="">
            <a:extLst xmlns:a="http://schemas.openxmlformats.org/drawingml/2006/main">
              <a:ext uri="{FF2B5EF4-FFF2-40B4-BE49-F238E27FC236}">
                <a16:creationId xmlns:a16="http://schemas.microsoft.com/office/drawing/2014/main" id="{C6268334-44CD-4DE5-AD4E-881DC67F4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6143625"/>
            <a:ext cx="309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SCENARIO</a:t>
            </a:r>
          </a:p>
        </p:txBody>
      </p:sp>
      <p:pic>
        <p:nvPicPr>
          <p:cNvPr id="3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8d1443db674a03"/>
          <a:stretch xmlns:a="http://schemas.openxmlformats.org/drawingml/2006/main"/>
        </p:blipFill>
        <p:spPr>
          <a:xfrm xmlns:a="http://schemas.openxmlformats.org/drawingml/2006/main">
            <a:off x="45021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9" name="">
            <a:extLst xmlns:a="http://schemas.openxmlformats.org/drawingml/2006/main">
              <a:ext uri="{FF2B5EF4-FFF2-40B4-BE49-F238E27FC236}">
                <a16:creationId xmlns:a16="http://schemas.microsoft.com/office/drawing/2014/main" id="{059F576B-D2A6-4D6F-9716-0836F9F77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8850" y="6143625"/>
            <a:ext cx="309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MEASURE</a:t>
            </a:r>
          </a:p>
        </p:txBody>
      </p:sp>
      <p:sp>
        <p:nvSpPr>
          <p:cNvPr id="170" name="">
            <a:extLst xmlns:a="http://schemas.openxmlformats.org/drawingml/2006/main">
              <a:ext uri="{FF2B5EF4-FFF2-40B4-BE49-F238E27FC236}">
                <a16:creationId xmlns:a16="http://schemas.microsoft.com/office/drawing/2014/main" id="{9E6BA0AB-474B-468B-82FD-18FCD7E3F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86f326880c4356"/>
          <a:stretch xmlns:a="http://schemas.openxmlformats.org/drawingml/2006/main"/>
        </p:blipFill>
        <p:spPr>
          <a:xfrm xmlns:a="http://schemas.openxmlformats.org/drawingml/2006/main">
            <a:off x="79565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72" name="">
            <a:extLst xmlns:a="http://schemas.openxmlformats.org/drawingml/2006/main">
              <a:ext uri="{FF2B5EF4-FFF2-40B4-BE49-F238E27FC236}">
                <a16:creationId xmlns:a16="http://schemas.microsoft.com/office/drawing/2014/main" id="{78F1E4FE-BD37-4798-9E31-49A427A01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6143625"/>
            <a:ext cx="309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TRAIN</a:t>
            </a:r>
          </a:p>
        </p:txBody>
      </p:sp>
      <p:sp>
        <p:nvSpPr>
          <p:cNvPr id="173" name="">
            <a:extLst xmlns:a="http://schemas.openxmlformats.org/drawingml/2006/main">
              <a:ext uri="{FF2B5EF4-FFF2-40B4-BE49-F238E27FC236}">
                <a16:creationId xmlns:a16="http://schemas.microsoft.com/office/drawing/2014/main" id="{79C5C723-AE07-4E99-A9C0-B3F229405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32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83778579"/>
      </p:ext>
    </p:extLst>
  </p:cSld>
</p:sld>
</file>

<file path=ppt/slides/slide13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3110A"/>
            </a:gs>
            <a:gs pos="65000">
              <a:srgbClr val="06180F"/>
            </a:gs>
            <a:gs pos="100000">
              <a:srgbClr val="082A16"/>
            </a:gs>
          </a:gsLst>
          <a:lin ang="9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B6AFA0F-D3B0-49D7-AE22-6EBF09C8C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E3B1F">
                  <a:alpha val="85000"/>
                </a:srgbClr>
              </a:gs>
              <a:gs pos="72000">
                <a:srgbClr val="03110A">
                  <a:alpha val="0"/>
                </a:srgbClr>
              </a:gs>
            </a:gsLst>
            <a:path path="shape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DA0FEF5-313E-4924-BC9C-011E0A432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BB76A4-9A99-4C2F-9DA3-DED56E670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962E16-2F99-4B8F-9194-6A6146895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827EA9-51C3-4C75-93E6-70D0CA9ED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9C7B835-F8AA-4CC7-BF9C-CF6D4A153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F549B37-9A4E-44C6-9FED-E01402C4B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5EC9F4-11A4-463D-87AC-15B859E5D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8263B7-E6A3-4107-BB8E-7BDD2F304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2DF51F-F5B2-4B82-B4A4-2FA8734D6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B3D93F-051E-4E5A-A3B3-AB7D1B841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EC0FD2-4746-4657-B5E8-EDA87DEC1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ABE7BC6-3AB5-44C3-8F39-51563613B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5EF29D1-4A9F-49B1-9E7E-B844E2376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F1B4891-3469-440B-A2C1-836A6260D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82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C61D892-3F5A-413C-A13F-3E6B4EC8B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190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D30266B-49EB-4EE1-8AEE-327DB399F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876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0E382C2-B377-4880-B26D-533B5C48A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2562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FDFD8FB-FE4C-4C3F-9EB2-D8B3E2CC8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248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6CD3329-BF69-4D62-8637-A41F314EC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9338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7E27EAB-6DB1-44AD-B4AA-E9571CBAF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4619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389EA7B-B959-49C2-BA72-14E026C43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305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D09BC4A-18E1-4292-8060-48228DD80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991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A71B1DA-29CE-422D-9CA0-3C700908C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677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EE03171-D0AF-44D5-8FDE-01B547BD2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1143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E178A31-04F5-4C08-9F5A-7D8D23C18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5425" y="1819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D02377A-A287-4F19-B2C7-2CBF32989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495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EE232C6-9C91-4C99-B614-B5847C64E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3171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A288D8A-49B5-4BFC-8F2B-56035E7AD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848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48DB94D-0190-4C47-B93D-4AD406A4B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524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DEC6EF6-40B3-4C44-AF37-5AFE565FD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200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A63573D-6B15-427E-9451-D704465EA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4975" y="5876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D9990D2-046A-4775-A5CE-FD2C6D814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1504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391B9AB-5443-4EC0-B9D1-AD2636FDF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34825" y="2181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5B2DDE4-E329-4F9E-9ECA-EAC44189D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857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28457E3-D983-43F1-94C0-1677A652A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3533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9AEDD97-0542-4435-A846-306D59977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210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0FC6071-827B-4D65-ACDA-BE2724F06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2575" y="4886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C1EF1FC-086F-4709-AB0C-593014A62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62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4B40360-D948-4F0A-A5D3-127010FBF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1190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67BC6A9-4EE9-4AA2-A2F1-BE2AD9EFD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1866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74DCA7F-42A3-448D-AF44-3F91E1A6C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82275" y="2543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165EA7F-CA62-40F8-AB61-EA18A07EC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3219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BC29988-5840-4651-8B39-F819E5404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3895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18798A3-F78E-40EB-97C1-C7931F28D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572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D28C498-CDC3-414F-95B2-BFD10F267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5248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DB4A9351-2065-49ED-A310-4799843D9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5924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C1D54076-1C47-495C-B595-31E343C8C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552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61819C9-D7E1-40F3-8963-09D113CA2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28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1CEDA718-B57D-4A45-A56E-F9E4F2C4F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905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83B41D43-C941-4327-B705-2104BD8D4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4650" y="3581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95277CE3-CB6F-4FBF-94BF-5383557A4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39575" y="4257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EC840E5D-0C5E-4053-885B-A78C56AA3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933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D1291FDF-6188-4FD3-B3F5-7242427B7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5610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0932535A-03E2-4210-A61B-468E175E7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238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0174EEF4-1AF9-4F1E-B3F3-5CC5A8603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1914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92B12149-0ADA-4E68-9A68-6CF567C8C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90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15EE5C32-01D0-4205-846B-6329B9F9F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3267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D721309E-511A-4D7D-B338-ABBB168B2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943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2F316BD8-08B5-4488-8A11-AB5B5E180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4619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621FA9E7-FFF1-458A-B508-E73289030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91950" y="5295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37B36BEC-18F5-444C-9EE1-0B309D559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5972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2E58B968-D412-4102-9904-0E1402268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600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351981F4-6106-46DD-91AC-76807106E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4775" y="2276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3C314868-8ED0-477D-8E89-3B060545F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9527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1465015D-BDF9-45B5-93D8-5160BD138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6290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EEDA5FF8-6231-4A91-BE72-FDDCCEC53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3053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458DCA60-86F7-4CAA-8B55-CA29918E7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4981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9D473780-481F-45FD-A192-99554E5F4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5657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88D523FD-691C-43AA-9BA2-194205EA0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44325" y="1285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95AA3C8A-614B-40AD-B2B5-3929DAC49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62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4E409439-B7AB-48F8-9251-C04728923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2638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F3EBA399-66AE-4A97-A906-57F6AB775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3147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28B85DE4-B3F8-47A6-862D-C4C946D19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39909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636F08D9-CD40-48BD-91B2-603A47F54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67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6C867EA2-349A-4251-9276-3FA00B82A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5343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13FB6CE7-AE82-419C-90E7-A6802F18C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019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D162556C-FC13-447A-B212-406F940CE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1647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780A14FC-3803-40E4-89BF-1CA73B223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96700" y="2324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0D587A4C-3B6F-44FC-805B-DA9173341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3000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23C7C484-3392-4ADE-A3BE-CF296B3BF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676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B54B9952-C123-4B3B-93D8-1F8F14EFD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4352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4C2AE40C-653A-4630-AA93-60A7B62F4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5029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CFCB8588-A5AA-4D39-B458-3F9F4FC26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5705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7FA8E115-3012-476A-97B9-661A121EC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333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8B4A4337-E943-4CCE-924F-60DAB7851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2009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6CD6276B-AEE2-4FCB-87C0-06B42C62D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686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A6A451A9-4A35-4166-97D4-7836EA274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49075" y="3362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20F0C0BE-F399-4A12-8816-1F77A9F73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038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70CEC9B8-F709-4A69-A0F7-3B5159555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4714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B29962A1-A3FD-4923-A910-7B01FE443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391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F7CA218A-4CE1-4CDD-8192-DC84F969D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6067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001FC955-8936-4AC3-8277-F538E0C06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695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22D03C71-3324-45F2-BF88-CE0E289DB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2371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353A605D-8E04-402C-A82D-5EFCC3B08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48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72DEA81F-3DE8-425A-9EB9-E8C0DFAEC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525" y="3724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B1925A34-CB9B-4FB3-82CB-B7167CEBD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01450" y="4400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12AE907F-FD1C-4E68-A7A0-42CB13D2B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5076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2937A264-1D60-4558-A865-A7F9C378A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5753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30F4151A-157F-4460-A295-0FF753D00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4275" y="1381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FB61B70C-3919-48D5-B164-95E2B51FC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057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525F6C74-C3D0-4894-8B71-17A8AFA85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733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972FD047-43B6-465E-A162-14CA45224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409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698E8CFA-F6A3-490B-B612-8C111E400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086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7C92262A-6A37-449B-B4BD-19B9CD9E3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4762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5B7C80DA-AE84-48F2-8D42-D6658A8B4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3825" y="5438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054E5098-7E12-47DA-BFED-9D0822C1B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115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DD2BEB40-2D4F-4902-B1FA-9223AF395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1743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4B5DAEAD-9F36-4D38-8EA7-C85DED51F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419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9D4154BB-2633-43A5-8548-AD3090FC4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095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CF573523-30FE-4263-B558-6C78F7317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71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C9DEAE5A-1D51-4E93-8D97-BAB92008E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4448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E57C4ED7-085D-4F7C-BDED-11771D19E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5124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27494EE6-3D7E-4BCF-80E9-0A2FA6A56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1275" y="5800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F1031BCC-E9C1-45A0-AE0B-42BBBF3B7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58000"/>
              </a:srgbClr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6B8A4BDD-6775-45C7-B553-591B21BA9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48000"/>
              </a:srgbClr>
            </a:solidFill>
            <a:prstDash val="solid"/>
          </a:ln>
        </p:spPr>
      </p:sp>
      <p:pic>
        <p:nvPicPr>
          <p:cNvPr id="2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931866214b464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D3F05BE8-CD16-4CBB-A140-0A4FEF11F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72000"/>
                </a:srgbClr>
              </a:gs>
              <a:gs pos="44000">
                <a:srgbClr val="020A06">
                  <a:alpha val="48000"/>
                </a:srgbClr>
              </a:gs>
              <a:gs pos="100000">
                <a:srgbClr val="020A06">
                  <a:alpha val="58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15D89600-36CC-4ECF-9799-AD9FD3B0A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55000"/>
                </a:srgbClr>
              </a:gs>
              <a:gs pos="42000">
                <a:srgbClr val="020A06">
                  <a:alpha val="0"/>
                </a:srgbClr>
              </a:gs>
              <a:gs pos="100000">
                <a:srgbClr val="020A06">
                  <a:alpha val="28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38BD2899-F927-468F-AE4D-95F017C9D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78000"/>
              </a:srgbClr>
            </a:solidFill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5C1352FE-7443-46DB-896E-0A0C74E34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62000"/>
              </a:srgbClr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EAD2F547-D242-4CFB-947D-BA8821D45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286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VENTRADE TECHNOLOGY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3B3918AE-E681-477F-ACFD-646355F9E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320000">
            <a:off x="1314450" y="171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9050">
            <a:solidFill>
              <a:srgbClr val="33D05E"/>
            </a:solidFill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34BD7E71-2230-4B6D-8D75-8FA9B23AC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3400"/>
            <a:ext cx="990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CERTIFIED TRUST LAYER</a:t>
            </a:r>
          </a:p>
        </p:txBody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016E8939-5280-4513-BAEB-7C265DB0B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90600"/>
            <a:ext cx="742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Credentials and delivery evidence for enterprise buyers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6FBF94A1-CA1B-4481-A950-BF64F31B6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72850" y="633412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rPr>
              <a:t>13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6371C7E7-C21B-456E-901E-5D83BB9F8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086350"/>
            <a:ext cx="4000500" cy="47625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4140C">
              <a:alpha val="76000"/>
            </a:srgbClr>
          </a:solidFill>
          <a:ln xmlns:a="http://schemas.openxmlformats.org/drawingml/2006/main" w="10478">
            <a:solidFill>
              <a:srgbClr val="71F36F">
                <a:alpha val="70000"/>
              </a:srgbClr>
            </a:solidFill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98E95506-3E04-4E52-A977-B173A8177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5229225"/>
            <a:ext cx="3581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rPr>
              <a:t>TRUST NETWORK</a:t>
            </a:r>
          </a:p>
        </p:txBody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5461A9AF-7A4D-45AC-BA21-E4E25AF56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6C8A1EEE-7DAA-4A8B-8A88-3319A21CF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287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BB48513F-F879-4F5E-BCF0-62C30C9DA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954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pic>
        <p:nvPicPr>
          <p:cNvPr id="30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ec2cc326644d37"/>
          <a:stretch xmlns:a="http://schemas.openxmlformats.org/drawingml/2006/main"/>
        </p:blipFill>
        <p:spPr>
          <a:xfrm xmlns:a="http://schemas.openxmlformats.org/drawingml/2006/main">
            <a:off x="1200150" y="16383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65647275-5CE1-45E5-AF83-77A76578B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6002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ISO 9001 / 27001</a:t>
            </a:r>
          </a:p>
        </p:txBody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01AED77A-2971-449F-A09F-EF7928214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8097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Certified delivery organization</a:t>
            </a:r>
          </a:p>
        </p:txBody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86210319-545C-4600-B74D-FD1CD30ED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91BDF206-7D64-4EB0-BA19-4C32881E8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09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173276AA-A2DC-4991-B0EA-FC510E5F7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7650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pic>
        <p:nvPicPr>
          <p:cNvPr id="3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94c5d4722c4d2c"/>
          <a:stretch xmlns:a="http://schemas.openxmlformats.org/drawingml/2006/main"/>
        </p:blipFill>
        <p:spPr>
          <a:xfrm xmlns:a="http://schemas.openxmlformats.org/drawingml/2006/main">
            <a:off x="1200150" y="24193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5F052C99-8DA1-427C-BC44-266CA98A2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3812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LEVEL-3 SERVICES</a:t>
            </a:r>
          </a:p>
        </p:txBody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556C3D73-94B7-4C4D-A25D-E783C22C3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5908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Emergency handling and risk assessment</a:t>
            </a:r>
          </a:p>
        </p:txBody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E5F4A622-CD24-4226-A2A9-1A7D44DED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4559EB04-598D-4E1E-8685-DCE29F896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908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35E0CC3F-3D73-4FA3-ADDC-738252819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575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pic>
        <p:nvPicPr>
          <p:cNvPr id="3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fc18e624e144ca"/>
          <a:stretch xmlns:a="http://schemas.openxmlformats.org/drawingml/2006/main"/>
        </p:blipFill>
        <p:spPr>
          <a:xfrm xmlns:a="http://schemas.openxmlformats.org/drawingml/2006/main">
            <a:off x="1200150" y="32004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98C78113-2EDD-45FA-9896-E79067808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1623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10+ COPYRIGHTS</a:t>
            </a:r>
          </a:p>
        </p:txBody>
      </p:sp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FB2135E3-B34C-4A22-99DB-72F9BB99F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371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Risk and IR platforms</a:t>
            </a:r>
          </a:p>
        </p:txBody>
      </p:sp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BA3FCB0E-EDEB-4987-BA19-8A1A2D723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4668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CE8B4874-165D-43F4-AEFE-659D38A45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287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FCB5CAA2-0C47-4A19-B538-D3D706FF3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954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pic>
        <p:nvPicPr>
          <p:cNvPr id="3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d52463e579428c"/>
          <a:stretch xmlns:a="http://schemas.openxmlformats.org/drawingml/2006/main"/>
        </p:blipFill>
        <p:spPr>
          <a:xfrm xmlns:a="http://schemas.openxmlformats.org/drawingml/2006/main">
            <a:off x="8877300" y="16383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D3401A10-636B-4F5A-851C-2056E05DC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6002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PROFESSIONALS</a:t>
            </a:r>
          </a:p>
        </p:txBody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4D6559CE-4636-4C9B-8A5C-B9EC69317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8097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CISSP, CISA, PCI QSA, EnCase</a:t>
            </a:r>
          </a:p>
        </p:txBody>
      </p:sp>
      <p:sp>
        <p:nvSpPr>
          <p:cNvPr id="153" name="">
            <a:extLst xmlns:a="http://schemas.openxmlformats.org/drawingml/2006/main">
              <a:ext uri="{FF2B5EF4-FFF2-40B4-BE49-F238E27FC236}">
                <a16:creationId xmlns:a16="http://schemas.microsoft.com/office/drawing/2014/main" id="{098FBA23-9870-4788-9205-D24DAF328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24790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0B542C17-54CA-488C-8D29-E2C8F9564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09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E2BAADAB-73D3-46D8-B5BF-EBA57E400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7650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pic>
        <p:nvPicPr>
          <p:cNvPr id="3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f65fdeb20e403d"/>
          <a:stretch xmlns:a="http://schemas.openxmlformats.org/drawingml/2006/main"/>
        </p:blipFill>
        <p:spPr>
          <a:xfrm xmlns:a="http://schemas.openxmlformats.org/drawingml/2006/main">
            <a:off x="8877300" y="24193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175A19A4-D0D1-462A-95F1-4E5A61111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3812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RESEARCH</a:t>
            </a:r>
          </a:p>
        </p:txBody>
      </p:sp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04C88381-E8C9-49F2-8621-607FA1B0E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5908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University cooperation and awards</a:t>
            </a:r>
          </a:p>
        </p:txBody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CF3C8081-D0D8-4A24-9692-8EBAEA0A1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0289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60" name="">
            <a:extLst xmlns:a="http://schemas.openxmlformats.org/drawingml/2006/main">
              <a:ext uri="{FF2B5EF4-FFF2-40B4-BE49-F238E27FC236}">
                <a16:creationId xmlns:a16="http://schemas.microsoft.com/office/drawing/2014/main" id="{EADF1FE5-A534-452A-9023-300F943AE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1908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1" name="">
            <a:extLst xmlns:a="http://schemas.openxmlformats.org/drawingml/2006/main">
              <a:ext uri="{FF2B5EF4-FFF2-40B4-BE49-F238E27FC236}">
                <a16:creationId xmlns:a16="http://schemas.microsoft.com/office/drawing/2014/main" id="{E74F063A-7CA9-441C-98BB-F9E93BD9B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2575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pic>
        <p:nvPicPr>
          <p:cNvPr id="3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e51a32a1e04d1c"/>
          <a:stretch xmlns:a="http://schemas.openxmlformats.org/drawingml/2006/main"/>
        </p:blipFill>
        <p:spPr>
          <a:xfrm xmlns:a="http://schemas.openxmlformats.org/drawingml/2006/main">
            <a:off x="8877300" y="32004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63" name="">
            <a:extLst xmlns:a="http://schemas.openxmlformats.org/drawingml/2006/main">
              <a:ext uri="{FF2B5EF4-FFF2-40B4-BE49-F238E27FC236}">
                <a16:creationId xmlns:a16="http://schemas.microsoft.com/office/drawing/2014/main" id="{5BF0B3B2-3E31-47E5-BD59-9CE3CE93C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1623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SECTORS</a:t>
            </a:r>
          </a:p>
        </p:txBody>
      </p:sp>
      <p:sp>
        <p:nvSpPr>
          <p:cNvPr id="164" name="">
            <a:extLst xmlns:a="http://schemas.openxmlformats.org/drawingml/2006/main">
              <a:ext uri="{FF2B5EF4-FFF2-40B4-BE49-F238E27FC236}">
                <a16:creationId xmlns:a16="http://schemas.microsoft.com/office/drawing/2014/main" id="{69B32213-D2FD-4857-B576-096DD417C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371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Finance, govt, telecom, energy</a:t>
            </a:r>
          </a:p>
        </p:txBody>
      </p:sp>
      <p:sp>
        <p:nvSpPr>
          <p:cNvPr id="165" name="">
            <a:extLst xmlns:a="http://schemas.openxmlformats.org/drawingml/2006/main">
              <a:ext uri="{FF2B5EF4-FFF2-40B4-BE49-F238E27FC236}">
                <a16:creationId xmlns:a16="http://schemas.microsoft.com/office/drawing/2014/main" id="{3A570408-C691-430C-BEA4-D193810C8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019800"/>
            <a:ext cx="103632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4140C">
              <a:alpha val="92000"/>
            </a:srgbClr>
          </a:solidFill>
          <a:ln xmlns:a="http://schemas.openxmlformats.org/drawingml/2006/main" w="10478">
            <a:solidFill>
              <a:srgbClr val="2E9F56">
                <a:alpha val="72000"/>
              </a:srgbClr>
            </a:solidFill>
            <a:prstDash val="solid"/>
          </a:ln>
        </p:spPr>
      </p:sp>
      <p:pic>
        <p:nvPicPr>
          <p:cNvPr id="3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87db2e598d4b2b"/>
          <a:stretch xmlns:a="http://schemas.openxmlformats.org/drawingml/2006/main"/>
        </p:blipFill>
        <p:spPr>
          <a:xfrm xmlns:a="http://schemas.openxmlformats.org/drawingml/2006/main">
            <a:off x="10477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7" name="">
            <a:extLst xmlns:a="http://schemas.openxmlformats.org/drawingml/2006/main">
              <a:ext uri="{FF2B5EF4-FFF2-40B4-BE49-F238E27FC236}">
                <a16:creationId xmlns:a16="http://schemas.microsoft.com/office/drawing/2014/main" id="{44E15BE8-B8DE-4411-9C02-56486D663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6143625"/>
            <a:ext cx="309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CERTIFIED</a:t>
            </a:r>
          </a:p>
        </p:txBody>
      </p:sp>
      <p:pic>
        <p:nvPicPr>
          <p:cNvPr id="3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4d1de10cd94cff"/>
          <a:stretch xmlns:a="http://schemas.openxmlformats.org/drawingml/2006/main"/>
        </p:blipFill>
        <p:spPr>
          <a:xfrm xmlns:a="http://schemas.openxmlformats.org/drawingml/2006/main">
            <a:off x="45021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9" name="">
            <a:extLst xmlns:a="http://schemas.openxmlformats.org/drawingml/2006/main">
              <a:ext uri="{FF2B5EF4-FFF2-40B4-BE49-F238E27FC236}">
                <a16:creationId xmlns:a16="http://schemas.microsoft.com/office/drawing/2014/main" id="{EE0EDFC1-4414-4126-9E10-23BE5A56A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8850" y="6143625"/>
            <a:ext cx="309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QUALIFIED</a:t>
            </a:r>
          </a:p>
        </p:txBody>
      </p:sp>
      <p:sp>
        <p:nvSpPr>
          <p:cNvPr id="170" name="">
            <a:extLst xmlns:a="http://schemas.openxmlformats.org/drawingml/2006/main">
              <a:ext uri="{FF2B5EF4-FFF2-40B4-BE49-F238E27FC236}">
                <a16:creationId xmlns:a16="http://schemas.microsoft.com/office/drawing/2014/main" id="{D7824ACD-8CA8-4B7B-993C-310D8E4A7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bee8ddf91841e3"/>
          <a:stretch xmlns:a="http://schemas.openxmlformats.org/drawingml/2006/main"/>
        </p:blipFill>
        <p:spPr>
          <a:xfrm xmlns:a="http://schemas.openxmlformats.org/drawingml/2006/main">
            <a:off x="79565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72" name="">
            <a:extLst xmlns:a="http://schemas.openxmlformats.org/drawingml/2006/main">
              <a:ext uri="{FF2B5EF4-FFF2-40B4-BE49-F238E27FC236}">
                <a16:creationId xmlns:a16="http://schemas.microsoft.com/office/drawing/2014/main" id="{6C529747-0B9C-42AB-AC58-2AF32820D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6143625"/>
            <a:ext cx="309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TRUSTED</a:t>
            </a:r>
          </a:p>
        </p:txBody>
      </p:sp>
      <p:sp>
        <p:nvSpPr>
          <p:cNvPr id="173" name="">
            <a:extLst xmlns:a="http://schemas.openxmlformats.org/drawingml/2006/main">
              <a:ext uri="{FF2B5EF4-FFF2-40B4-BE49-F238E27FC236}">
                <a16:creationId xmlns:a16="http://schemas.microsoft.com/office/drawing/2014/main" id="{CBB32792-44A4-4505-B274-485FF2AC8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32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39179447"/>
      </p:ext>
    </p:extLst>
  </p:cSld>
</p:sld>
</file>

<file path=ppt/slides/slide14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3110A"/>
            </a:gs>
            <a:gs pos="65000">
              <a:srgbClr val="06180F"/>
            </a:gs>
            <a:gs pos="100000">
              <a:srgbClr val="082A16"/>
            </a:gs>
          </a:gsLst>
          <a:lin ang="9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1B625D0-3D1C-4034-8377-1ADBE169E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E3B1F">
                  <a:alpha val="85000"/>
                </a:srgbClr>
              </a:gs>
              <a:gs pos="72000">
                <a:srgbClr val="03110A">
                  <a:alpha val="0"/>
                </a:srgbClr>
              </a:gs>
            </a:gsLst>
            <a:path path="shape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4DD67A1-894D-467B-9825-33B122D82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605007-5DA0-4D8E-A27D-0BEBA31C6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AE2CB7-26C3-4888-8D09-900C9E5C8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E1C0F8-241A-40C9-852B-D2C54424B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8DAACDA-DE5D-478B-B3F0-ED57D457B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F4B503-134A-4C93-8E7F-F57D32381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3C1A99-F110-4313-A71B-4C92FE41E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2C0B7D-C2CE-4D02-9D45-614D9FE06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0F25FB-5886-4669-BC13-382979526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A48C3A1-15A3-417C-9D81-1D453FDAC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9FD98CA-4CEA-4C43-BF10-4C5AEFC41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63C120-9AD2-46C3-BF4E-E1205A8B9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BA829B3-460B-4AA9-9749-8C33A541B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D1C9377-3A6F-446A-A7F9-A441B7DBD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82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ED3B09-544C-4FA8-BBE4-45045B77A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190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1B4E4DD-CA00-4B79-A678-BA2AAAE55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876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B925C89-0BC1-4EEA-8D34-5BA7BC401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2562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45C88D9-71A0-46A2-A8FF-FCBC3B978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248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B39FEDA-621F-4595-A872-B80B14D97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9338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AF21C46-FB9F-4F22-8BB0-DD74279C2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4619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F1F170F-3F8B-481D-9B42-B680654DA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305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D3F7C53-843C-4CD1-B1FD-5ACC4B08E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991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14A4E5F-409C-483D-9C38-D57AACB96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677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AF015CB-2513-43D3-BBE6-57387006C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1143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8957D50-98DF-47F0-9AE1-816DE527C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5425" y="1819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DE29FD8-C1E6-4F67-8CF8-E4006CF6D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495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44BD168-ED44-42DB-8C34-A6AA87CA3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3171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BF43B9D-E07E-41E1-84DD-84B14F860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848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29FEE3F-ABA5-42B5-92A4-7B44EADB7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524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86FFDB1-DF0F-41BC-A3A0-5F0DE3AD6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200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B5B9204-FDD1-4980-B944-DD0AE3D72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4975" y="5876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6539246-739A-4B09-8F0C-EB551E21C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1504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D85C8A3-F606-4D64-993F-F036FBA60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34825" y="2181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920EA80-9173-4BE1-839B-A0777A00C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857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0FEF385-E338-4ED9-B8D0-5B986E201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3533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FA0DC5F-62E6-49BC-ABED-3AEAFD053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210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51C79F1-C8A3-4E60-9199-F6220D8D8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2575" y="4886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0A642AF-176D-4A97-BA06-012615F4C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62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3DD0819-AD47-4555-A822-509854E24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1190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E78FEB6-32FC-449C-9150-28A97BDD0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1866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C451649-DF06-47CC-A9C7-93766E2DC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82275" y="2543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3097ECA-AA1E-4F4A-9149-6C27D5066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3219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9699619-6711-44CA-8980-F1DCE8174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3895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B0BD7F0-12B6-4C80-B7D9-C17175479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572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BCFD66F-8F36-4597-9C39-BC7EB7104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5248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AE6129C-FC6C-4C0A-999D-613786200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5924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E2FA31E-EC5E-4DCC-9806-08F76BD5F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552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062F78E7-1FD9-4CD5-8FC2-9BD67DC63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28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9BB1B83-C4A2-418E-8164-9300DE72B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905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5D711BE1-33D6-4D38-A91C-63A396BF1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4650" y="3581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8F4F629A-4AAA-40A8-A423-0DB086996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39575" y="4257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3F85CA50-129C-4629-9366-CF962183A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933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7AB62A3E-4696-4ED6-8C67-7AD57BB72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5610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0B10AD71-8F28-4D6D-9FD8-7E925E3ED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238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FA1CAC16-3116-43A7-9C1E-638D10CA6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1914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82CEA2AB-7D10-41F9-B80C-585D75247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90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1D1A15A5-8E17-4A22-B9A3-C2B51E918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3267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1A4DB706-6DF5-4FA4-9ED9-804E223E0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943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510BBE04-814C-4C98-BC2F-C79573FD9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4619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A64E8B83-5119-4253-B339-25FDAF742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91950" y="5295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90B97FC7-8E24-4D48-92F1-1A14627E5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5972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87098944-2B7E-45FC-8BE8-F017C26BA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600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EBE34706-90A6-4048-8A87-F9EC5C1A3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4775" y="2276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34B51C52-A132-4FE6-A86D-507913C44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9527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F48147FA-DE77-4433-83A0-E2D54ADBA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6290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CF7690BD-E3ED-4373-AFB7-AC42359BC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3053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98D215E1-88F6-45F6-BC40-692A3C113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4981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298C0B91-E932-4029-A74F-855E0E737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5657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B56900F9-2CF3-4829-B019-EACD08FDD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44325" y="1285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13BEF25E-1E88-49CB-8D92-A38E932E2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62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EE9EDE8D-53B3-4B75-9DFB-0C9A897B5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2638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D51D4F82-8EBE-4369-A48A-5E9E3D004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3147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0CE32545-C149-4250-9E3F-6B7A3F26C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39909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9543ACAF-E830-40ED-9CC1-DAF49429D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67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F5CF14E3-6D28-4F0A-A4CD-3824EE33D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5343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999FB2E0-97D1-48AE-9ED1-125AD54F7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019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0AE57365-972E-4C20-A97F-BF45D03D0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1647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2254F3D2-E6AE-4F9E-B880-334B125D7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96700" y="2324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8A234301-9B88-4FC6-BB0B-10623F9FB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3000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8F8BFE6F-D4ED-4734-88AC-C251438B7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676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1DF65208-11C4-4B39-9162-B2C7D5263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4352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3A8BC1D6-7D05-4CF3-B637-F3B4587C1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5029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77F9DB8A-1A62-47F4-8467-A615534A1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5705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F72BA511-1CD6-4149-B21A-693C15907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333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0057B8CC-E53A-44CB-AA0B-18ACE3A77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2009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50C2210A-39C2-416C-869E-759CFC6F8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686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F8F31870-AF00-470B-BEBD-42EA8FFB4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49075" y="3362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CD11C2AF-1CD7-4D72-9F09-ABD5294D1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038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B93ABC44-03E1-4224-BB0A-A81F74D64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4714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A6BB45A1-1DD5-4A58-80F6-3ADB06AE0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391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3579B52B-6907-4DDF-8FAE-75DE9C211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6067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2D70FAB8-AF06-492B-82C3-9B1D2D3C3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695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EDD0385B-5601-4B92-9BA9-43DBC9CF1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2371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FE608613-92CF-4D7B-84D7-5DDB18BB7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48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4840DCCE-2EE3-4C77-8727-537B55FEB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525" y="3724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50138C31-10D3-412E-877B-79A3B8BA6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01450" y="4400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FA0EBC7C-927D-40E4-A4DA-5A2AAC9C7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5076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16A3CAA4-1ACB-4093-9868-CFA8D4327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5753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7464BA11-6B92-455C-9438-E04B2B1D3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4275" y="1381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E331DEA3-63DB-4FB1-ACD2-46DD6741C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057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5F610F53-5982-4EF6-84D8-1A30C573B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733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A341969B-1F8D-432B-B559-BAA07736A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409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6110F379-9DC1-4322-89B6-EFC13DD06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086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03A63C23-DFEC-4617-8B6D-A25675B73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4762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A1AE98B8-911C-4154-BE83-B9245C9F0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3825" y="5438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F458252E-885E-4A59-98E9-03A000D29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115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786807A4-51BC-4E42-879F-5DCCEBAF2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1743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E75DFEE5-7352-4632-B530-2E5A82E37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419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9C91A078-9153-4A17-A490-7B9E26B72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095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77E285F4-7472-462A-9215-37A89084D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71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1351A382-3CCF-4375-AE0C-6738C5016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4448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C419E26E-4C46-43A4-B1B6-2112B34A4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5124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F568B6F0-70DD-4204-8594-C54B819D0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1275" y="5800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A196117E-87F9-4AE6-8ED4-24DEFFD3B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58000"/>
              </a:srgbClr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5D1B6721-61BD-4C80-B91F-7ACBC30ED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48000"/>
              </a:srgbClr>
            </a:solidFill>
            <a:prstDash val="solid"/>
          </a:ln>
        </p:spPr>
      </p:sp>
      <p:pic>
        <p:nvPicPr>
          <p:cNvPr id="27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ff6822999f4f2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835C222D-EAB3-4EE4-8599-6EE3C6FCD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88000"/>
                </a:srgbClr>
              </a:gs>
              <a:gs pos="50000">
                <a:srgbClr val="020A06">
                  <a:alpha val="35000"/>
                </a:srgbClr>
              </a:gs>
              <a:gs pos="100000">
                <a:srgbClr val="020A06">
                  <a:alpha val="86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37AFDC95-9C96-477E-BA33-877ACAEE0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55000"/>
                </a:srgbClr>
              </a:gs>
              <a:gs pos="42000">
                <a:srgbClr val="020A06">
                  <a:alpha val="0"/>
                </a:srgbClr>
              </a:gs>
              <a:gs pos="100000">
                <a:srgbClr val="020A06">
                  <a:alpha val="28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EC0A85C1-C8C0-427B-B879-23EF37C99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78000"/>
              </a:srgbClr>
            </a:solidFill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588919D4-AFA2-4149-A417-4E134DF17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62000"/>
              </a:srgbClr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95C23C6F-69B0-485B-A683-54EDEF4FC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286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VENTRADE TECHNOLOGY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B4002091-1ED1-43F3-8C10-FBE1FB846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320000">
            <a:off x="1314450" y="171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9050">
            <a:solidFill>
              <a:srgbClr val="33D05E"/>
            </a:solidFill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F9D6A54D-4000-4E62-866C-EB5895160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3400"/>
            <a:ext cx="990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FROM ATTACK TO RESILIENT ENTERPRISE</a:t>
            </a:r>
          </a:p>
        </p:txBody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0CF8B888-3DF3-4AF0-AA24-32332DAEF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90600"/>
            <a:ext cx="742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Engage VENTRADE under attack or before the next leak site listing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6531DD3A-9686-476F-9785-96C3908A3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72850" y="633412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rPr>
              <a:t>14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CB57DC3C-F434-48E8-87CA-73A19724A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2952750" cy="1066800"/>
          </a:xfrm>
          <a:prstGeom xmlns:a="http://schemas.openxmlformats.org/drawingml/2006/main" prst="roundRect">
            <a:avLst>
              <a:gd name="adj" fmla="val 8929"/>
            </a:avLst>
          </a:prstGeom>
          <a:solidFill xmlns:a="http://schemas.openxmlformats.org/drawingml/2006/main">
            <a:srgbClr val="061B10">
              <a:alpha val="88000"/>
            </a:srgbClr>
          </a:solidFill>
          <a:ln xmlns:a="http://schemas.openxmlformats.org/drawingml/2006/main" w="10478">
            <a:solidFill>
              <a:srgbClr val="2E9F56">
                <a:alpha val="70000"/>
              </a:srgbClr>
            </a:solidFill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363561FB-EC90-4410-9209-ABC072CE6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638300"/>
            <a:ext cx="2762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8B7A846F-8DF5-4B33-8AEA-8A7FD80EF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92405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F2FFF1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2FFF1"/>
                </a:solidFill>
                <a:latin typeface="Aptos"/>
                <a:ea typeface="Aptos"/>
                <a:cs typeface="Aptos"/>
              </a:rPr>
              <a:t>EMERGENCY RESPONSE</a:t>
            </a:r>
          </a:p>
        </p:txBody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1541474C-722B-448C-B49E-AF61060A8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20980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24/7 hotline and 4h intervention SLA.</a:t>
            </a:r>
          </a:p>
        </p:txBody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8D10DB55-D42A-4533-87A1-E985C7426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990850"/>
            <a:ext cx="2952750" cy="1066800"/>
          </a:xfrm>
          <a:prstGeom xmlns:a="http://schemas.openxmlformats.org/drawingml/2006/main" prst="roundRect">
            <a:avLst>
              <a:gd name="adj" fmla="val 8929"/>
            </a:avLst>
          </a:prstGeom>
          <a:solidFill xmlns:a="http://schemas.openxmlformats.org/drawingml/2006/main">
            <a:srgbClr val="061B10">
              <a:alpha val="88000"/>
            </a:srgbClr>
          </a:solidFill>
          <a:ln xmlns:a="http://schemas.openxmlformats.org/drawingml/2006/main" w="10478">
            <a:solidFill>
              <a:srgbClr val="2E9F56">
                <a:alpha val="70000"/>
              </a:srgbClr>
            </a:solidFill>
            <a:prstDash val="solid"/>
          </a:ln>
        </p:spPr>
      </p:sp>
      <p:sp>
        <p:nvSpPr>
          <p:cNvPr id="132" name="">
            <a:extLst xmlns:a="http://schemas.openxmlformats.org/drawingml/2006/main">
              <a:ext uri="{FF2B5EF4-FFF2-40B4-BE49-F238E27FC236}">
                <a16:creationId xmlns:a16="http://schemas.microsoft.com/office/drawing/2014/main" id="{1D045F4C-3CAD-4256-8032-FD80A53BB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90850"/>
            <a:ext cx="2762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55F89AE8-7F0D-4F2C-928C-0C489A0B3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27660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F2FFF1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2FFF1"/>
                </a:solidFill>
                <a:latin typeface="Aptos"/>
                <a:ea typeface="Aptos"/>
                <a:cs typeface="Aptos"/>
              </a:rPr>
              <a:t>RETAINED DEFENSE</a:t>
            </a:r>
          </a:p>
        </p:txBody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17E5881D-8E39-44F4-8A47-62AA9367D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56235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Heavy protection, monitoring partnerships and drills.</a:t>
            </a:r>
          </a:p>
        </p:txBody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CFEE9C66-AD65-4578-BD5E-6C0E19DAB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38300"/>
            <a:ext cx="2952750" cy="1066800"/>
          </a:xfrm>
          <a:prstGeom xmlns:a="http://schemas.openxmlformats.org/drawingml/2006/main" prst="roundRect">
            <a:avLst>
              <a:gd name="adj" fmla="val 8929"/>
            </a:avLst>
          </a:prstGeom>
          <a:solidFill xmlns:a="http://schemas.openxmlformats.org/drawingml/2006/main">
            <a:srgbClr val="061B10">
              <a:alpha val="88000"/>
            </a:srgbClr>
          </a:solidFill>
          <a:ln xmlns:a="http://schemas.openxmlformats.org/drawingml/2006/main" w="10478">
            <a:solidFill>
              <a:srgbClr val="2E9F56">
                <a:alpha val="70000"/>
              </a:srgbClr>
            </a:solidFill>
            <a:prstDash val="solid"/>
          </a:ln>
        </p:spPr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676147BE-E6FC-4BAE-9C19-CA5F3453E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1638300"/>
            <a:ext cx="2762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B096FC7B-EFBC-4D66-B783-868EE5848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192405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F2FFF1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2FFF1"/>
                </a:solidFill>
                <a:latin typeface="Aptos"/>
                <a:ea typeface="Aptos"/>
                <a:cs typeface="Aptos"/>
              </a:rPr>
              <a:t>ADVISORY &amp; TRAINING</a:t>
            </a:r>
          </a:p>
        </p:txBody>
      </p:sp>
      <p:sp>
        <p:nvSpPr>
          <p:cNvPr id="138" name="">
            <a:extLst xmlns:a="http://schemas.openxmlformats.org/drawingml/2006/main">
              <a:ext uri="{FF2B5EF4-FFF2-40B4-BE49-F238E27FC236}">
                <a16:creationId xmlns:a16="http://schemas.microsoft.com/office/drawing/2014/main" id="{701B99EA-CB86-48F5-BBCE-5AAA6CF62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20980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Assessments, compliance and cyber academies.</a:t>
            </a:r>
          </a:p>
        </p:txBody>
      </p:sp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B86A6839-CC64-4A99-9578-9C913F373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990850"/>
            <a:ext cx="2952750" cy="1066800"/>
          </a:xfrm>
          <a:prstGeom xmlns:a="http://schemas.openxmlformats.org/drawingml/2006/main" prst="roundRect">
            <a:avLst>
              <a:gd name="adj" fmla="val 8929"/>
            </a:avLst>
          </a:prstGeom>
          <a:solidFill xmlns:a="http://schemas.openxmlformats.org/drawingml/2006/main">
            <a:srgbClr val="061B10">
              <a:alpha val="88000"/>
            </a:srgbClr>
          </a:solidFill>
          <a:ln xmlns:a="http://schemas.openxmlformats.org/drawingml/2006/main" w="10478">
            <a:solidFill>
              <a:srgbClr val="2E9F56">
                <a:alpha val="70000"/>
              </a:srgbClr>
            </a:solidFill>
            <a:prstDash val="solid"/>
          </a:ln>
        </p:spPr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B6733851-4701-4F91-99D0-081C09744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990850"/>
            <a:ext cx="2762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D6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62458DFA-672A-495F-990C-1B78FFCFE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27660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F2FFF1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2FFF1"/>
                </a:solidFill>
                <a:latin typeface="Aptos"/>
                <a:ea typeface="Aptos"/>
                <a:cs typeface="Aptos"/>
              </a:rPr>
              <a:t>BILINGUAL DELIVERY</a:t>
            </a:r>
          </a:p>
        </p:txBody>
      </p:sp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F3963A15-C23A-4826-95A4-58BE8638F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56235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EN / CN delivery with Malaysia-based engagement.</a:t>
            </a:r>
          </a:p>
        </p:txBody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4D389110-9B46-4B63-9377-0FF822AF4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34000"/>
            <a:ext cx="933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rPr>
              <a:t>KUALA LUMPUR, MALAYSIA  |  HONESTY  |  PRAGMATISM  |  INNOVATION  |  WIN-WIN</a:t>
            </a:r>
          </a:p>
        </p:txBody>
      </p:sp>
      <p:sp>
        <p:nvSpPr>
          <p:cNvPr id="144" name="">
            <a:extLst xmlns:a="http://schemas.openxmlformats.org/drawingml/2006/main">
              <a:ext uri="{FF2B5EF4-FFF2-40B4-BE49-F238E27FC236}">
                <a16:creationId xmlns:a16="http://schemas.microsoft.com/office/drawing/2014/main" id="{3401EB53-83EE-4809-B94E-3C95C3F3A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019800"/>
            <a:ext cx="103632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4140C">
              <a:alpha val="92000"/>
            </a:srgbClr>
          </a:solidFill>
          <a:ln xmlns:a="http://schemas.openxmlformats.org/drawingml/2006/main" w="10478">
            <a:solidFill>
              <a:srgbClr val="2E9F56">
                <a:alpha val="72000"/>
              </a:srgbClr>
            </a:solidFill>
            <a:prstDash val="solid"/>
          </a:ln>
        </p:spPr>
      </p:sp>
      <p:pic>
        <p:nvPicPr>
          <p:cNvPr id="30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979135cc9d4a8f"/>
          <a:stretch xmlns:a="http://schemas.openxmlformats.org/drawingml/2006/main"/>
        </p:blipFill>
        <p:spPr>
          <a:xfrm xmlns:a="http://schemas.openxmlformats.org/drawingml/2006/main">
            <a:off x="10477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98CBC166-EB7A-420B-B54C-19A3DDDC6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6143625"/>
            <a:ext cx="171069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4H SLA</a:t>
            </a:r>
          </a:p>
        </p:txBody>
      </p:sp>
      <p:pic>
        <p:nvPicPr>
          <p:cNvPr id="30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da5d6a77a14603"/>
          <a:stretch xmlns:a="http://schemas.openxmlformats.org/drawingml/2006/main"/>
        </p:blipFill>
        <p:spPr>
          <a:xfrm xmlns:a="http://schemas.openxmlformats.org/drawingml/2006/main">
            <a:off x="312039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99B06943-D0E6-4509-8876-1E997207E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7090" y="6143625"/>
            <a:ext cx="171069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RESPONSE</a:t>
            </a:r>
          </a:p>
        </p:txBody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1E3081D4-36AE-497C-B2E5-9CFE686E6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704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0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b85c954ec040b0"/>
          <a:stretch xmlns:a="http://schemas.openxmlformats.org/drawingml/2006/main"/>
        </p:blipFill>
        <p:spPr>
          <a:xfrm xmlns:a="http://schemas.openxmlformats.org/drawingml/2006/main">
            <a:off x="519303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59274D31-8F40-4785-B857-5AFD84950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9730" y="6143625"/>
            <a:ext cx="171069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RECOVERY</a:t>
            </a:r>
          </a:p>
        </p:txBody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BB373F3C-173E-4B74-BBDE-8E206A391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968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783bcd9c58462d"/>
          <a:stretch xmlns:a="http://schemas.openxmlformats.org/drawingml/2006/main"/>
        </p:blipFill>
        <p:spPr>
          <a:xfrm xmlns:a="http://schemas.openxmlformats.org/drawingml/2006/main">
            <a:off x="726567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E5BEDD90-E00C-4FBE-857C-6B4E83EF7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32370" y="6143625"/>
            <a:ext cx="171069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EVIDENCE</a:t>
            </a:r>
          </a:p>
        </p:txBody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ED848A8F-A6B0-4A29-87BD-3D18DD43B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039c48303f4acf"/>
          <a:stretch xmlns:a="http://schemas.openxmlformats.org/drawingml/2006/main"/>
        </p:blipFill>
        <p:spPr>
          <a:xfrm xmlns:a="http://schemas.openxmlformats.org/drawingml/2006/main">
            <a:off x="933831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E7B5A969-77A1-401E-80A8-C8FDB0A8E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5010" y="6143625"/>
            <a:ext cx="171069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TRAINING</a:t>
            </a:r>
          </a:p>
        </p:txBody>
      </p:sp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AF872929-B590-4745-8D48-A43BFD41E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496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5836844"/>
      </p:ext>
    </p:extLst>
  </p:cSld>
</p:sld>
</file>

<file path=ppt/slides/slide2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3110A"/>
            </a:gs>
            <a:gs pos="65000">
              <a:srgbClr val="06180F"/>
            </a:gs>
            <a:gs pos="100000">
              <a:srgbClr val="082A16"/>
            </a:gs>
          </a:gsLst>
          <a:lin ang="9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8A6D009-A6B3-4C63-A5E4-6C20C64AB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E3B1F">
                  <a:alpha val="85000"/>
                </a:srgbClr>
              </a:gs>
              <a:gs pos="72000">
                <a:srgbClr val="03110A">
                  <a:alpha val="0"/>
                </a:srgbClr>
              </a:gs>
            </a:gsLst>
            <a:path path="shape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B66023-00AD-4BB1-972D-A7B1A0C12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303CF5-7D0B-421B-8791-2C1992FF8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0459B45-E78A-4084-8530-71F887982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73CFC9-9F90-4A71-B682-257FE8A4F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1A58EF-79AC-4433-9F31-34143BF80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E747F9-6783-4B27-B179-8028501E3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7652F2-9CFD-4D23-B96B-F23C84A96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07BCDC8-C3FC-45DC-B18B-525DCB078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883DA8-293F-49C1-BC0E-BAF7E1404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E58F99-9357-4119-88A9-852FDF63B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BE3B692-9A76-4D78-AEBA-42E218424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ACFB7C-C7A9-4507-BB50-83FED360C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81AD63-FA19-462A-BE25-5123DBA10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3581495-5720-4DDA-A8C9-1B3504995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82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FFB8FE7-973B-41D1-97F0-B95F46259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190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A0F4BEF-88A2-48D6-926B-9B03EA015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876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B514F9A-2981-4F58-AB45-702E6515C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2562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339D2DE-EF7F-4F9D-AE94-188596716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248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02682C9-C804-4464-B052-516328BC7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9338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9DDCC5B-9D8F-44BA-B3BD-B070FC882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4619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AAC803E-A30C-4964-9337-045A40DAB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305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78A647D-412A-4425-922E-32126A7BB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991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7455403-F5E5-439C-9092-52330E5EF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677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F10C623-6925-4484-B3B1-2D6C6656A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1143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1C20A87-0186-4082-BBE0-D6D042025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5425" y="1819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2991E10-A03A-4C7E-BA20-6867875A1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495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AEAAFA6-8D51-4F3C-B2DD-E701269FE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3171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C3BA1E0-9CA9-439B-8E3F-929C01BD4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848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5116592-998D-44C1-BAB3-76ADAD895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524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6BCD1E2-D33A-441B-9DD1-3A457601B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200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D8F4930-AFFD-49FD-ABE9-C018F3D77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4975" y="5876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4EF46A0-A84F-4A35-A1DC-1E39D18C4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1504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D58DF54-E857-4CBA-8DF4-9410AA234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34825" y="2181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3085D6A-F6F6-47FC-B064-FD62294B4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857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FE014B0-C32E-40B3-829A-B59BDF5D0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3533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11D7C9D-3A50-46B2-A038-41A79C2F0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210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8484978-2D74-4194-82C9-771279B47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2575" y="4886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361CF80-256C-4BD2-AA81-F64B9DB5E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62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39FE6EC-CDEB-4A70-A18E-51F43A3F3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1190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45FC60A-8884-4344-973C-561A6EBA1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1866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FFB4265-7473-461D-949E-3C5CC78B5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82275" y="2543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7D56762-0DB0-4D4B-A172-770347F0A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3219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439FFA6-001B-43BD-A721-594C82369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3895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079E8C1-71FA-404A-9237-37F5E755C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572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2B2B991-94A1-4471-A25C-0ADA99297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5248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26C1621-4455-46D2-8F95-6C3748E13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5924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4696F341-21BE-4E64-B46D-92ED9B2AF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552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5105C97-E84E-468F-92F7-7D0D9B633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28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5554B98F-A489-436E-9531-CFC4EFF66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905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01D79E16-F228-42FC-9E0C-A2A765B8D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4650" y="3581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8774DCFD-E8C4-408E-AE4C-1B42F49A3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39575" y="4257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9D319548-4E4B-4990-857C-8FE573EF6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933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B10C2D89-6116-4E22-A420-8D374BA85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5610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37D98C75-D60F-464A-BA36-2C257A4BB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238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7B988692-18F4-4C8C-9313-F6171E7F0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1914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FD36CF2C-57F0-4839-AD76-67DF03C74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90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33B213C4-8FB3-44C8-935B-315CC2D75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3267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F9D68B2E-D7B3-47E7-A260-829903F8E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943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0CBE1369-2B73-4AA2-9CC2-89BA9D953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4619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3DF32CFD-B3AF-40E2-9A42-2F0AAC49A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91950" y="5295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C97F3A7B-37D6-4F67-B8F5-6C168BD46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5972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383F215D-E239-49E9-9E3E-FB65AEC91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600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0B1B4F6B-2FBC-4F7B-A837-1B57EB2CD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4775" y="2276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CB4D6FB7-05A1-41CC-85BF-F5AC3FCD4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9527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8C7534CB-7F1B-4630-8B47-BA0E1EFED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6290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A63EBFB9-1A5B-436B-B94F-315556F98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3053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9927F84A-3CC8-4944-9EB2-4453F909A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4981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0741F4B9-AAFC-4519-8F5F-6DCD76E43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5657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00BC8823-5D53-4C83-8F6C-205BDDD36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44325" y="1285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FDC926A7-C15C-4017-8B35-07784A2DF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62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44BF8115-CD0F-4926-A781-63387119B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2638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DB314A55-0BD3-406E-ABDF-1506D6CC4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3147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C1717575-C8C3-4709-B040-79640FE3E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39909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5BB9A7AE-692F-404E-A0BD-DEDA1E629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67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5133A7C2-D9CE-497D-8067-00F1D7B9C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5343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A4237AA1-7118-40E9-B544-1D85CB2A6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019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B28BAF7B-6297-4F78-BD9F-60313EBB6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1647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32E22600-C04E-4D95-83A2-8D1900383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96700" y="2324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F2FF5E3A-5FDE-47BC-A652-4B589FE1B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3000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12E48B62-66A2-4B66-A839-D4A87CAFE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676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51B7BA20-9F78-4C2A-B847-EB0AE59C8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4352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B55352A7-8A1C-4158-A7A9-22EB0362E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5029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6F04AB66-7D02-4CB8-8449-9508C4B48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5705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6C731FFA-7AF9-44AE-9F36-07B0EDEE3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333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A0AAB8A8-72CD-46F2-8408-8D62A089C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2009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B5BD2B26-ECEF-4F53-AA57-51143B6C9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686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28FF08A3-7860-43DD-A2CE-1DC63A2DD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49075" y="3362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AEBBE8BA-897D-444F-8E42-0F206816C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038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80D1FD8A-E6D4-4323-B08A-C7D3F6A9B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4714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A5FB9DD1-13E2-47F2-824D-C112E7686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391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22DB76B7-0AC7-4911-AAA9-83DF6C2AE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6067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81A2A081-3D15-418B-9033-51D61AFE7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695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0A5716CB-C160-49A6-8F33-903849243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2371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5B8A289C-B338-4E0F-867E-940352754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48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F1BCBF56-93F7-4A5F-8B53-740CB2C21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525" y="3724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A91769EF-72FC-44BB-A9F3-24FFA432A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01450" y="4400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DC806F24-CF47-466F-9DF0-7529C1DF4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5076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BAF5798B-5552-470B-B07B-77A9FC9B9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5753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4B2FE8C1-FDA4-4442-AA5F-B49E3D510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4275" y="1381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2BEF2812-4FFD-48F3-AB83-C885A61B6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057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5E1D2F96-B18B-4E47-9F8B-4F688311E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733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5AD4BB88-2F8E-4B1D-9DDC-06931BEB3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409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369729DF-A90F-4DAD-86A1-74533D606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086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FDC236DB-0636-4604-AB90-B27295380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4762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77AA975C-7CFD-44FF-BCB2-9D294A8CA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3825" y="5438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8CEC2D0F-8DB6-4F0D-BA77-DDD8E8B46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115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DE4F73B7-D6D0-484E-93E1-156A55630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1743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B86AC956-8435-4A72-9D63-1E0CA6749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419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11615B97-53DF-4B03-B2BA-50CE97BD5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095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90BA465C-AB15-4F28-BD74-B250D79A4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71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9D560107-58FB-4EA5-B5EA-76B1E7406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4448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8AF6020C-4C86-4074-99A2-9E12C1175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5124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CCDF4173-1FC2-4708-A6F5-4F25CAF0A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1275" y="5800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757DC2AB-4E8A-4D53-9DA3-FB7E286DC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58000"/>
              </a:srgbClr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78A164A7-B3D2-4C46-9729-D7C62E495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48000"/>
              </a:srgbClr>
            </a:solidFill>
            <a:prstDash val="solid"/>
          </a:ln>
        </p:spPr>
      </p:sp>
      <p:pic>
        <p:nvPicPr>
          <p:cNvPr id="27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f847bcc3c1461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930D5A2F-DB53-4FE2-8863-AF4012E3E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96000"/>
                </a:srgbClr>
              </a:gs>
              <a:gs pos="38000">
                <a:srgbClr val="020A06">
                  <a:alpha val="70000"/>
                </a:srgbClr>
              </a:gs>
              <a:gs pos="100000">
                <a:srgbClr val="020A06">
                  <a:alpha val="22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E943AC22-AF74-4767-89C9-C56EAB2F5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55000"/>
                </a:srgbClr>
              </a:gs>
              <a:gs pos="42000">
                <a:srgbClr val="020A06">
                  <a:alpha val="0"/>
                </a:srgbClr>
              </a:gs>
              <a:gs pos="100000">
                <a:srgbClr val="020A06">
                  <a:alpha val="28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246706DF-9DEF-44CF-B57A-B32A5CCB2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78000"/>
              </a:srgbClr>
            </a:solidFill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69F88859-D759-4897-B5AA-D010AAE3B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62000"/>
              </a:srgbClr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AB2ADDD8-A051-459B-A45B-6B4C58332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286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VENTRADE TECHNOLOGY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49503E45-4A3B-42B0-8FF5-91ABDBE14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320000">
            <a:off x="1314450" y="171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9050">
            <a:solidFill>
              <a:srgbClr val="33D05E"/>
            </a:solidFill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E2769395-B9AA-43CF-B59D-7CB27E9C7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3400"/>
            <a:ext cx="990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MALAYSIA RANSOMWARE PRESSURE</a:t>
            </a:r>
          </a:p>
        </p:txBody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5D935433-C008-40D0-8D94-66660326D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90600"/>
            <a:ext cx="742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Demand is rising faster than local deep-response supply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CF3CC7B1-7F70-4F11-8898-325A7E909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72850" y="633412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BD6B4E8B-5978-49E3-BD70-91018D58E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3524250" cy="3429000"/>
          </a:xfrm>
          <a:prstGeom xmlns:a="http://schemas.openxmlformats.org/drawingml/2006/main" prst="roundRect">
            <a:avLst>
              <a:gd name="adj" fmla="val 2778"/>
            </a:avLst>
          </a:prstGeom>
          <a:solidFill xmlns:a="http://schemas.openxmlformats.org/drawingml/2006/main">
            <a:srgbClr val="061B10">
              <a:alpha val="88000"/>
            </a:srgbClr>
          </a:solidFill>
          <a:ln xmlns:a="http://schemas.openxmlformats.org/drawingml/2006/main" w="10478">
            <a:solidFill>
              <a:srgbClr val="2E9F56">
                <a:alpha val="70000"/>
              </a:srgbClr>
            </a:solidFill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26D3FC4E-91DC-43ED-8407-B7F2DA701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428750"/>
            <a:ext cx="3333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E83C7D74-3C39-4844-B690-D7421EEE3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809750"/>
            <a:ext cx="2286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4350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defRPr>
            </a:pPr>
            <a:r>
              <a:rPr sz="4350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rPr>
              <a:t>+153%</a:t>
            </a:r>
          </a:p>
        </p:txBody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56A2EC78-43DF-4004-B251-3970F7AA1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45745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reported ransomware cases in 2024 vs. 2023</a:t>
            </a:r>
          </a:p>
        </p:txBody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C16CF134-5554-4A6D-954A-66CBD37FC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857625"/>
            <a:ext cx="7239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D6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2" name="">
            <a:extLst xmlns:a="http://schemas.openxmlformats.org/drawingml/2006/main">
              <a:ext uri="{FF2B5EF4-FFF2-40B4-BE49-F238E27FC236}">
                <a16:creationId xmlns:a16="http://schemas.microsoft.com/office/drawing/2014/main" id="{3C97981A-4C8C-4430-A461-0B0937DD3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067050"/>
            <a:ext cx="819150" cy="1343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D62004D4-14D4-4555-B8CA-9EBE0F4BF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562350"/>
            <a:ext cx="95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F2FFF1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2FFF1"/>
                </a:solidFill>
                <a:latin typeface="Aptos"/>
                <a:ea typeface="Aptos"/>
                <a:cs typeface="Aptos"/>
              </a:rPr>
              <a:t>4,982</a:t>
            </a:r>
          </a:p>
        </p:txBody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72697D6B-B164-45A4-9FBA-28382F4AB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781300"/>
            <a:ext cx="1104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F2FFF1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2FFF1"/>
                </a:solidFill>
                <a:latin typeface="Aptos"/>
                <a:ea typeface="Aptos"/>
                <a:cs typeface="Aptos"/>
              </a:rPr>
              <a:t>12,643</a:t>
            </a:r>
          </a:p>
        </p:txBody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DBD38C77-E3BB-46D1-8311-EA06FD7AD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514850"/>
            <a:ext cx="876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50" b="0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750" b="0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2023</a:t>
            </a:r>
          </a:p>
        </p:txBody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28FEDF47-D197-4E6D-8127-965C25BE2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514850"/>
            <a:ext cx="876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50" b="0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750" b="0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2024</a:t>
            </a:r>
          </a:p>
        </p:txBody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E6231004-66D5-4D0A-8863-74AAD7456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466850"/>
            <a:ext cx="3143250" cy="66675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61B10">
              <a:alpha val="88000"/>
            </a:srgbClr>
          </a:solidFill>
          <a:ln xmlns:a="http://schemas.openxmlformats.org/drawingml/2006/main" w="10478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0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ebbc4fa7b7487b"/>
          <a:stretch xmlns:a="http://schemas.openxmlformats.org/drawingml/2006/main"/>
        </p:blipFill>
        <p:spPr>
          <a:xfrm xmlns:a="http://schemas.openxmlformats.org/drawingml/2006/main">
            <a:off x="8420100" y="1647825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81B9D5BC-35D5-482C-9C12-885B96BD0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160020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F2FFF1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2FFF1"/>
                </a:solidFill>
                <a:latin typeface="Aptos"/>
                <a:ea typeface="Aptos"/>
                <a:cs typeface="Aptos"/>
              </a:rPr>
              <a:t>MAHB</a:t>
            </a:r>
          </a:p>
        </p:txBody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56E01373-ED0A-4468-B0A0-14917E6F8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184785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US$10M ransom demand</a:t>
            </a:r>
          </a:p>
        </p:txBody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E0A0718E-FAAE-4009-B75B-71276037F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62200"/>
            <a:ext cx="3143250" cy="66675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61B10">
              <a:alpha val="88000"/>
            </a:srgbClr>
          </a:solidFill>
          <a:ln xmlns:a="http://schemas.openxmlformats.org/drawingml/2006/main" w="10478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0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1e73a602244209"/>
          <a:stretch xmlns:a="http://schemas.openxmlformats.org/drawingml/2006/main"/>
        </p:blipFill>
        <p:spPr>
          <a:xfrm xmlns:a="http://schemas.openxmlformats.org/drawingml/2006/main">
            <a:off x="8420100" y="2543175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EEA6FF49-A15A-4C02-B751-9F8674A3D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49555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F2FFF1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2FFF1"/>
                </a:solidFill>
                <a:latin typeface="Aptos"/>
                <a:ea typeface="Aptos"/>
                <a:cs typeface="Aptos"/>
              </a:rPr>
              <a:t>Manufacturing</a:t>
            </a:r>
          </a:p>
        </p:txBody>
      </p:sp>
      <p:sp>
        <p:nvSpPr>
          <p:cNvPr id="144" name="">
            <a:extLst xmlns:a="http://schemas.openxmlformats.org/drawingml/2006/main">
              <a:ext uri="{FF2B5EF4-FFF2-40B4-BE49-F238E27FC236}">
                <a16:creationId xmlns:a16="http://schemas.microsoft.com/office/drawing/2014/main" id="{CF75CE0D-E711-43AD-90DB-8FB27740A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74320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Qilin, INC Ransom, Crypto24</a:t>
            </a:r>
          </a:p>
        </p:txBody>
      </p:sp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E190EE6F-AA5D-4B5E-A862-DBFD35E00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257550"/>
            <a:ext cx="3143250" cy="66675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61B10">
              <a:alpha val="88000"/>
            </a:srgbClr>
          </a:solidFill>
          <a:ln xmlns:a="http://schemas.openxmlformats.org/drawingml/2006/main" w="10478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0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d85eb0a69f4b7c"/>
          <a:stretch xmlns:a="http://schemas.openxmlformats.org/drawingml/2006/main"/>
        </p:blipFill>
        <p:spPr>
          <a:xfrm xmlns:a="http://schemas.openxmlformats.org/drawingml/2006/main">
            <a:off x="8420100" y="3438525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6C8D7EC4-4A99-40CC-8EEE-2243F7596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39090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F2FFF1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2FFF1"/>
                </a:solidFill>
                <a:latin typeface="Aptos"/>
                <a:ea typeface="Aptos"/>
                <a:cs typeface="Aptos"/>
              </a:rPr>
              <a:t>AirAsia</a:t>
            </a:r>
          </a:p>
        </p:txBody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097E9E3B-1AEF-4A4F-BC1A-632C74AB8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63855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about 5M records exposed</a:t>
            </a:r>
          </a:p>
        </p:txBody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35C85ECB-B6E3-4E7F-BEEC-52445C34C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400550"/>
            <a:ext cx="6877050" cy="609600"/>
          </a:xfrm>
          <a:prstGeom xmlns:a="http://schemas.openxmlformats.org/drawingml/2006/main" prst="roundRect">
            <a:avLst>
              <a:gd name="adj" fmla="val 15625"/>
            </a:avLst>
          </a:prstGeom>
          <a:solidFill xmlns:a="http://schemas.openxmlformats.org/drawingml/2006/main">
            <a:srgbClr val="0B2513">
              <a:alpha val="88000"/>
            </a:srgbClr>
          </a:solidFill>
          <a:ln xmlns:a="http://schemas.openxmlformats.org/drawingml/2006/main" w="10478">
            <a:solidFill>
              <a:srgbClr val="71F36F">
                <a:alpha val="65000"/>
              </a:srgbClr>
            </a:solidFill>
            <a:prstDash val="solid"/>
          </a:ln>
        </p:spPr>
      </p:sp>
      <p:sp>
        <p:nvSpPr>
          <p:cNvPr id="150" name="">
            <a:extLst xmlns:a="http://schemas.openxmlformats.org/drawingml/2006/main">
              <a:ext uri="{FF2B5EF4-FFF2-40B4-BE49-F238E27FC236}">
                <a16:creationId xmlns:a16="http://schemas.microsoft.com/office/drawing/2014/main" id="{45D3AFD4-7A67-4CFF-876F-E434895BF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9105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33D05E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33D05E"/>
                </a:solidFill>
                <a:latin typeface="Aptos"/>
                <a:ea typeface="Aptos"/>
                <a:cs typeface="Aptos"/>
              </a:rPr>
              <a:t>Regulatory pressure now makes evidence-ready response a board issue.</a:t>
            </a:r>
          </a:p>
        </p:txBody>
      </p:sp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E3932DE7-4E8C-4B64-98E2-6400C4EA5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019800"/>
            <a:ext cx="103632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4140C">
              <a:alpha val="92000"/>
            </a:srgbClr>
          </a:solidFill>
          <a:ln xmlns:a="http://schemas.openxmlformats.org/drawingml/2006/main" w="10478">
            <a:solidFill>
              <a:srgbClr val="2E9F56">
                <a:alpha val="72000"/>
              </a:srgbClr>
            </a:solidFill>
            <a:prstDash val="solid"/>
          </a:ln>
        </p:spPr>
      </p:sp>
      <p:pic>
        <p:nvPicPr>
          <p:cNvPr id="3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146ef326cf4874"/>
          <a:stretch xmlns:a="http://schemas.openxmlformats.org/drawingml/2006/main"/>
        </p:blipFill>
        <p:spPr>
          <a:xfrm xmlns:a="http://schemas.openxmlformats.org/drawingml/2006/main">
            <a:off x="10477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53" name="">
            <a:extLst xmlns:a="http://schemas.openxmlformats.org/drawingml/2006/main">
              <a:ext uri="{FF2B5EF4-FFF2-40B4-BE49-F238E27FC236}">
                <a16:creationId xmlns:a16="http://schemas.microsoft.com/office/drawing/2014/main" id="{CEDC01C9-F118-4782-A0CF-635C42B7B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NACSA</a:t>
            </a:r>
          </a:p>
        </p:txBody>
      </p:sp>
      <p:pic>
        <p:nvPicPr>
          <p:cNvPr id="3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e976aa016b4aa3"/>
          <a:stretch xmlns:a="http://schemas.openxmlformats.org/drawingml/2006/main"/>
        </p:blipFill>
        <p:spPr>
          <a:xfrm xmlns:a="http://schemas.openxmlformats.org/drawingml/2006/main">
            <a:off x="36385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EDB1A1CF-6124-4FB1-973F-AA79C2827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PDPA</a:t>
            </a:r>
          </a:p>
        </p:txBody>
      </p:sp>
      <p:sp>
        <p:nvSpPr>
          <p:cNvPr id="156" name="">
            <a:extLst xmlns:a="http://schemas.openxmlformats.org/drawingml/2006/main">
              <a:ext uri="{FF2B5EF4-FFF2-40B4-BE49-F238E27FC236}">
                <a16:creationId xmlns:a16="http://schemas.microsoft.com/office/drawing/2014/main" id="{5FA78161-6420-40F0-B048-19A2D454D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3f6b3f96344690"/>
          <a:stretch xmlns:a="http://schemas.openxmlformats.org/drawingml/2006/main"/>
        </p:blipFill>
        <p:spPr>
          <a:xfrm xmlns:a="http://schemas.openxmlformats.org/drawingml/2006/main">
            <a:off x="62293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7DADEED4-7063-4FA3-A735-969F74CF6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BNM RMIT</a:t>
            </a:r>
          </a:p>
        </p:txBody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620EBD9E-916B-4B7E-8A11-922B50ED3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558b3e3e8f45e8"/>
          <a:stretch xmlns:a="http://schemas.openxmlformats.org/drawingml/2006/main"/>
        </p:blipFill>
        <p:spPr>
          <a:xfrm xmlns:a="http://schemas.openxmlformats.org/drawingml/2006/main">
            <a:off x="88201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1" name="">
            <a:extLst xmlns:a="http://schemas.openxmlformats.org/drawingml/2006/main">
              <a:ext uri="{FF2B5EF4-FFF2-40B4-BE49-F238E27FC236}">
                <a16:creationId xmlns:a16="http://schemas.microsoft.com/office/drawing/2014/main" id="{89CC0D36-3669-4C9C-A880-F708F7B13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DOWNTIME</a:t>
            </a:r>
          </a:p>
        </p:txBody>
      </p:sp>
      <p:sp>
        <p:nvSpPr>
          <p:cNvPr id="162" name="">
            <a:extLst xmlns:a="http://schemas.openxmlformats.org/drawingml/2006/main">
              <a:ext uri="{FF2B5EF4-FFF2-40B4-BE49-F238E27FC236}">
                <a16:creationId xmlns:a16="http://schemas.microsoft.com/office/drawing/2014/main" id="{0BF0362F-20F7-4E93-9BDC-11E11C5A0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439875349"/>
      </p:ext>
    </p:extLst>
  </p:cSld>
</p:sld>
</file>

<file path=ppt/slides/slide3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3110A"/>
            </a:gs>
            <a:gs pos="65000">
              <a:srgbClr val="06180F"/>
            </a:gs>
            <a:gs pos="100000">
              <a:srgbClr val="082A16"/>
            </a:gs>
          </a:gsLst>
          <a:lin ang="9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3B64FAA-01FA-4599-BA69-992AE2362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E3B1F">
                  <a:alpha val="85000"/>
                </a:srgbClr>
              </a:gs>
              <a:gs pos="72000">
                <a:srgbClr val="03110A">
                  <a:alpha val="0"/>
                </a:srgbClr>
              </a:gs>
            </a:gsLst>
            <a:path path="shape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590586F-8532-4C44-A4E7-A4D916ECE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6BFBE4-764D-44E2-92C3-A9F9EB99B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836CD3-F391-477D-A993-970F6EB52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4C89ED8-498E-4BEF-8E07-4178F1D08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CC1E14-D2A5-47F7-A4B4-FA862B260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010E40-085A-4C73-84B2-DAB209DCA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CC48EAA-767C-49CE-94E1-FE4360285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9F4672-EAA9-45D8-9C50-76354C73B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AA3D367-3C2B-4E29-980F-D159DF061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4EF7A8F-3B68-4677-BEDF-69FC15E1C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F751CED-CDAD-44AF-8BED-05364CDFF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5FFE269-9F00-42E5-A90E-4D7477D6F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BCDB61F-F58E-48ED-A4A3-9E7509CBF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FEFF67-789F-4DAE-B5DC-801F56E01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82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081DB97-F01D-4878-A7D6-EFF28BBAD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190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119C5CF-8AE0-46CA-86A9-D8BE767E1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876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7711D1A-DE17-4932-8A98-79029F52C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2562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7B20AB3-BB66-4873-9E25-057B2281D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248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C45F44B-F6D0-4082-A048-FA6F2D519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9338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CEBDD93-A01A-4F82-9E43-78939ABB6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4619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3AF162C-7BFF-4BB1-9174-73D92E75A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305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D648C03-C62A-4829-B9E8-989E5801A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991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A465776-EE2B-4BF5-A4EE-3178F23AA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677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2FF3BE2-1300-4B49-AEDC-07C194F35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1143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1857F8A-A3FC-41DE-B586-D58C20ABE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5425" y="1819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5AB1E10-77CD-49C9-A7A5-0416200BC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495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E536B23-5241-44D1-820A-00238A12C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3171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E4A78A7-C92A-4818-9E21-355DE0E9C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848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31D7EAF-2EA2-44FB-B6A7-9727A8244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524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B3F0157-40BC-40FC-AA0C-CE910E90A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200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553ED40-A569-4892-9C9A-FDC1C0EA2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4975" y="5876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3233C1D-1056-417C-A709-CEBFBB8BF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1504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81CF231-83F2-4E25-80DC-4158F4637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34825" y="2181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2085F26-835A-4804-915B-B1D46E12A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857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A328149-0DCF-4F9C-B900-B46251ACA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3533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81A180E-198A-4350-B8AD-12F0DC865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210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5CC130A-FDB4-4E86-A609-771A45998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2575" y="4886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0C770F3-7631-4ADE-BFA3-6AA035F9B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62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DA5133E-016B-4C1A-AA25-11A768487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1190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2632872-0692-4E42-A1DB-BD353FEA8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1866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FEA0813-4335-44F5-BFD2-3FA6C4D98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82275" y="2543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F06C969-B1F9-40C6-8638-E821EA185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3219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3EC20D4-5BA4-4754-961C-8221FE2DC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3895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E7AA9709-87B9-4E13-B2F8-975ABD71D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572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540DD84-02CE-4267-B86D-35C29BA13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5248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797255EC-38E4-4148-9D0E-43C11E85F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5924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31B8C30-136B-4C4C-89EA-7FAA6FA75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552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74718BB1-0D46-4D54-A98A-E14B1F059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28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BDD78CE-082A-440C-8CC3-891D4969C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905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08E23CC6-8422-40D3-AC55-CC10B9C59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4650" y="3581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4D0271CD-3A15-4F0A-B274-33D59C44F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39575" y="4257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FB2C0AE8-9C6A-4916-A774-E07501535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933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1CC90A01-D8CD-44FD-BFD5-2FE243054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5610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2D370C4E-DA67-445D-8BD3-821686D6A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238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4E80FCC0-75A1-4359-B372-6442DD211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1914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99A0379B-C516-48A9-A724-39A594143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90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4521FDF4-C785-4ADD-99BD-9E90F0E09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3267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32E6F70C-23C8-4FB5-8C86-A273AAF40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943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3984CC3F-F83E-48CE-B786-E86F20901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4619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BC481B9B-6521-4007-9D38-914E38BAD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91950" y="5295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BB293A94-ADFF-495A-B649-5CC3462C4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5972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EC1DC562-732B-4AAF-BB1F-E3ED80FFB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600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A5C4FDCF-3D06-4729-AC62-A27ABFD5A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4775" y="2276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1981E864-8A37-44E4-8BB9-1E2B41CFD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9527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592519A9-178E-493A-9CA9-2B2FF636A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6290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3867B970-940C-4B11-86E7-BDF8DEEC0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3053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FD124739-F060-4D6F-AC26-948E73F91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4981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F6104DA1-BE37-4C4D-97DC-CBC7B1376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5657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9960E73F-FD51-4CFC-823A-86D0F42BD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44325" y="1285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3980849E-DB85-49BE-8064-59A5A3DD1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62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4C6BD43E-1B92-4EC8-8131-931FEF0E6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2638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E420EE1E-6721-4C26-8AF1-0C9BB37EE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3147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DE66170F-14BF-4E34-A91A-2940923A2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39909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DB64C6BD-6B64-43DF-8E8B-FC4E6136A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67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8CEC9E3D-F3D2-4E71-ADB4-50ADBFD0F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5343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E5C2CAE2-02C0-4B85-9FCA-C65D4D9E4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019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C5EAE497-6614-4DE2-9BD3-2060E7AA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1647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5F47223C-4F87-4C6D-AB1D-2379D1D5F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96700" y="2324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8742A709-ABEF-4DCE-90C5-1A2CC08E4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3000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D81CF0C0-E1D5-4E1A-B961-A2F11D2BA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676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D83C017B-E663-4914-9083-B427C43DE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4352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B9050E12-78DC-4CAE-9BE3-69974F014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5029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1FF3B817-468C-4F65-B991-7FFE8DF2F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5705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33266B72-B024-487C-A3F8-416CA78CE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333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516D641B-5741-48F4-927F-79079B5E8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2009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4FA28592-688B-476F-9A8F-6480E9AE1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686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0CB8E2D3-887F-45F5-A595-3F2B843C3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49075" y="3362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7815F12D-C328-45F3-9AA1-9C277ECB1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038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9BCAE5D0-093D-44D8-8A8E-F34499A85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4714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4632A284-61B2-407A-863B-7FE5FF1B8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391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BB2609D6-22B8-4907-B443-09A907B38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6067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72298B0E-8BEC-45D7-9100-BAE8AA9B4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695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9FE73251-E568-4CBC-BDFE-072BED38D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2371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54A9B369-6909-4A60-96D7-31896C0D8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48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FA757248-FC29-44B3-AB34-032815C0E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525" y="3724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20862986-0ACF-4EFF-856E-F74D76DF0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01450" y="4400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71798CE4-E4A5-421D-AFF6-D7014B2B0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5076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663F2629-B91F-4B7F-B4EA-785681102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5753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871612DE-F8F1-44C3-9E30-292B48B14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4275" y="1381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E134FB2A-777C-4B80-B62E-7FF069C6D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057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6CD3F17B-70CC-46E1-9D43-54399F3E9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733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A814149B-DF40-4360-AE0E-CD3AEC943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409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EFA4CE95-5CC7-41CE-A35D-77A91ADEF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086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AD82A1FB-ACE1-42AE-BF34-1549F272A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4762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513CA700-CD9E-46EB-8597-37FE88943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3825" y="5438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43FFC446-EFA3-4067-BB8D-C6D917972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115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9CAA86B4-B3D3-4729-8784-EB11F3ECB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1743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5CC52468-D97D-42D0-810D-AF68E4383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419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35AF9FB3-4BC6-4046-AA27-E8BDC9103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095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42B0D803-65BE-419B-9676-F27B13332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71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30EA72BE-1A37-4CE2-95EE-73AD65CD3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4448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93851521-534A-4C11-85C8-43003C2D5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5124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3B951C43-2302-473F-9BFA-6C433D0D1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1275" y="5800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0972B750-4FCA-421B-B439-9609E4B74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58000"/>
              </a:srgbClr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D103B6FC-C1D8-4A2C-BE5C-7AF670AD4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48000"/>
              </a:srgbClr>
            </a:solidFill>
            <a:prstDash val="solid"/>
          </a:ln>
        </p:spPr>
      </p:sp>
      <p:pic>
        <p:nvPicPr>
          <p:cNvPr id="29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74d6ffa19b4de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905C4792-237B-466D-AFC8-412E6F24F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92000"/>
                </a:srgbClr>
              </a:gs>
              <a:gs pos="52000">
                <a:srgbClr val="020A06">
                  <a:alpha val="62000"/>
                </a:srgbClr>
              </a:gs>
              <a:gs pos="100000">
                <a:srgbClr val="020A06">
                  <a:alpha val="78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D6718EAC-9D97-4041-A68C-CE42F0A91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55000"/>
                </a:srgbClr>
              </a:gs>
              <a:gs pos="42000">
                <a:srgbClr val="020A06">
                  <a:alpha val="0"/>
                </a:srgbClr>
              </a:gs>
              <a:gs pos="100000">
                <a:srgbClr val="020A06">
                  <a:alpha val="28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7E78CBD9-E1BE-42DA-875B-22030DA5A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78000"/>
              </a:srgbClr>
            </a:solidFill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8776BE8F-B022-449C-A990-82849ADA8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62000"/>
              </a:srgbClr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CCE27730-B4AA-4874-B696-DF823A20F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286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VENTRADE TECHNOLOGY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0F6BB17D-D6D0-4CD5-B5F3-C2973A466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320000">
            <a:off x="1314450" y="171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9050">
            <a:solidFill>
              <a:srgbClr val="33D05E"/>
            </a:solidFill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CA91A6F8-B997-4B9A-934F-25FAA9A1A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3400"/>
            <a:ext cx="990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VENTRADE OWNS THE RESPONSE GAP</a:t>
            </a:r>
          </a:p>
        </p:txBody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538A78C4-007F-4AAC-853B-379B0B2FE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90600"/>
            <a:ext cx="742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Positioned above commodity SPA and licensed SOC monitoring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E64A5C15-C643-4729-A4FE-47135655F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72850" y="633412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F3E79E8D-3CD9-4392-A50C-33E50F9CF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81150"/>
            <a:ext cx="3238500" cy="3190875"/>
          </a:xfrm>
          <a:prstGeom xmlns:a="http://schemas.openxmlformats.org/drawingml/2006/main" prst="roundRect">
            <a:avLst>
              <a:gd name="adj" fmla="val 2985"/>
            </a:avLst>
          </a:prstGeom>
          <a:solidFill xmlns:a="http://schemas.openxmlformats.org/drawingml/2006/main">
            <a:srgbClr val="061B10">
              <a:alpha val="88000"/>
            </a:srgbClr>
          </a:solidFill>
          <a:ln xmlns:a="http://schemas.openxmlformats.org/drawingml/2006/main" w="10478">
            <a:solidFill>
              <a:srgbClr val="2E9F56">
                <a:alpha val="65000"/>
              </a:srgbClr>
            </a:solidFill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BD25EF31-EDE4-4F26-8E0A-981EF4801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581150"/>
            <a:ext cx="3048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8C03B1BB-3DC7-4D93-817A-475DDDA8D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478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477DF142-E8EF-454C-B72A-514B64A74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95262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>
                <a:solidFill>
                  <a:srgbClr val="03110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3110A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948B47C8-D2B4-42A0-B4E8-33F9CE6C7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1838325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575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575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SPA / VAPT</a:t>
            </a:r>
          </a:p>
        </p:txBody>
      </p:sp>
      <p:sp>
        <p:nvSpPr>
          <p:cNvPr id="132" name="">
            <a:extLst xmlns:a="http://schemas.openxmlformats.org/drawingml/2006/main">
              <a:ext uri="{FF2B5EF4-FFF2-40B4-BE49-F238E27FC236}">
                <a16:creationId xmlns:a16="http://schemas.microsoft.com/office/drawing/2014/main" id="{772D11D0-F888-41ED-821C-4AF95FDEC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381250"/>
            <a:ext cx="15240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62111">
              <a:alpha val="80000"/>
            </a:srgbClr>
          </a:solidFill>
          <a:ln xmlns:a="http://schemas.openxmlformats.org/drawingml/2006/main" w="9525">
            <a:solidFill>
              <a:srgbClr val="33D05E">
                <a:alpha val="75000"/>
              </a:srgbClr>
            </a:solidFill>
            <a:prstDash val="solid"/>
          </a:ln>
        </p:spPr>
      </p:sp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3238916F-3076-4E59-ABD4-D97E6017B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2438400"/>
            <a:ext cx="13525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615" b="1">
                <a:solidFill>
                  <a:srgbClr val="33D05E"/>
                </a:solidFill>
                <a:latin typeface="Aptos Mono"/>
                <a:ea typeface="Aptos Mono"/>
                <a:cs typeface="Aptos Mono"/>
              </a:defRPr>
            </a:pPr>
            <a:r>
              <a:rPr sz="615" b="1">
                <a:solidFill>
                  <a:srgbClr val="33D05E"/>
                </a:solidFill>
                <a:latin typeface="Aptos Mono"/>
                <a:ea typeface="Aptos Mono"/>
                <a:cs typeface="Aptos Mono"/>
              </a:rPr>
              <a:t>COMMODITY</a:t>
            </a:r>
          </a:p>
        </p:txBody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731DDFA2-0AF1-4A0D-B1F2-8D89F78C3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0003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CB8DA408-C607-4108-BF5A-F99BB3C44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952750"/>
            <a:ext cx="2228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86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86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Point-in-time reports</a:t>
            </a:r>
          </a:p>
        </p:txBody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A13CE9DF-109B-4BA1-A4CF-F78BB9E27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4004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DE699F05-DF1A-456A-93FD-DDCCAB0E1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352800"/>
            <a:ext cx="2228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86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86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Price-driven market</a:t>
            </a:r>
          </a:p>
        </p:txBody>
      </p:sp>
      <p:sp>
        <p:nvSpPr>
          <p:cNvPr id="138" name="">
            <a:extLst xmlns:a="http://schemas.openxmlformats.org/drawingml/2006/main">
              <a:ext uri="{FF2B5EF4-FFF2-40B4-BE49-F238E27FC236}">
                <a16:creationId xmlns:a16="http://schemas.microsoft.com/office/drawing/2014/main" id="{24D94AD6-F065-4D83-8AD2-40780B8F9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8004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B15A726C-0409-4FF3-90AD-056190238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752850"/>
            <a:ext cx="2228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86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86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Many local providers</a:t>
            </a:r>
          </a:p>
        </p:txBody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E01E4B6E-6592-4ABE-969A-4322FDF42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1581150"/>
            <a:ext cx="3238500" cy="3190875"/>
          </a:xfrm>
          <a:prstGeom xmlns:a="http://schemas.openxmlformats.org/drawingml/2006/main" prst="roundRect">
            <a:avLst>
              <a:gd name="adj" fmla="val 2985"/>
            </a:avLst>
          </a:prstGeom>
          <a:solidFill xmlns:a="http://schemas.openxmlformats.org/drawingml/2006/main">
            <a:srgbClr val="061B10">
              <a:alpha val="88000"/>
            </a:srgbClr>
          </a:solidFill>
          <a:ln xmlns:a="http://schemas.openxmlformats.org/drawingml/2006/main" w="10478">
            <a:solidFill>
              <a:srgbClr val="2E9F56">
                <a:alpha val="65000"/>
              </a:srgbClr>
            </a:solidFill>
            <a:prstDash val="solid"/>
          </a:ln>
        </p:spPr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18810F2F-AD70-4093-924E-25FBABCD8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581150"/>
            <a:ext cx="3048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0C3E7AFD-A6DC-43DD-A721-7EEE599FA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18478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14E797C5-7F93-43A5-B8B6-7D9105D1D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195262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>
                <a:solidFill>
                  <a:srgbClr val="03110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3110A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44" name="">
            <a:extLst xmlns:a="http://schemas.openxmlformats.org/drawingml/2006/main">
              <a:ext uri="{FF2B5EF4-FFF2-40B4-BE49-F238E27FC236}">
                <a16:creationId xmlns:a16="http://schemas.microsoft.com/office/drawing/2014/main" id="{2B113799-2D90-4F0E-970C-EE7724156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1838325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575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575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MANAGED SOC</a:t>
            </a:r>
          </a:p>
        </p:txBody>
      </p:sp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5E6393DF-02CB-401F-A241-D5A753ABC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2381250"/>
            <a:ext cx="15240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62111">
              <a:alpha val="80000"/>
            </a:srgbClr>
          </a:solidFill>
          <a:ln xmlns:a="http://schemas.openxmlformats.org/drawingml/2006/main" w="9525">
            <a:solidFill>
              <a:srgbClr val="33D05E">
                <a:alpha val="75000"/>
              </a:srgbClr>
            </a:solidFill>
            <a:prstDash val="solid"/>
          </a:ln>
        </p:spPr>
      </p:sp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15BD2D80-6F12-4660-B062-35B3C3F6C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2438400"/>
            <a:ext cx="13525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615" b="1">
                <a:solidFill>
                  <a:srgbClr val="33D05E"/>
                </a:solidFill>
                <a:latin typeface="Aptos Mono"/>
                <a:ea typeface="Aptos Mono"/>
                <a:cs typeface="Aptos Mono"/>
              </a:defRPr>
            </a:pPr>
            <a:r>
              <a:rPr sz="615" b="1">
                <a:solidFill>
                  <a:srgbClr val="33D05E"/>
                </a:solidFill>
                <a:latin typeface="Aptos Mono"/>
                <a:ea typeface="Aptos Mono"/>
                <a:cs typeface="Aptos Mono"/>
              </a:rPr>
              <a:t>LICENSED RED OCEAN</a:t>
            </a:r>
          </a:p>
        </p:txBody>
      </p:sp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CFA7CC81-B415-461D-ABAB-F99871A02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0003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711E30F6-9B99-4DA1-8ED9-0016F6F35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952750"/>
            <a:ext cx="2228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86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86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NACSA licence scope</a:t>
            </a:r>
          </a:p>
        </p:txBody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1C4B4EBD-612C-4F96-89CA-2976A4A2C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4004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0" name="">
            <a:extLst xmlns:a="http://schemas.openxmlformats.org/drawingml/2006/main">
              <a:ext uri="{FF2B5EF4-FFF2-40B4-BE49-F238E27FC236}">
                <a16:creationId xmlns:a16="http://schemas.microsoft.com/office/drawing/2014/main" id="{D7BC35C0-579A-47AA-A14D-45B62FE3A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3352800"/>
            <a:ext cx="2228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86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86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Detects and alerts</a:t>
            </a:r>
          </a:p>
        </p:txBody>
      </p:sp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882B3461-5EC1-4F9A-8C00-E56274F27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8004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F122CD87-3A43-4DEC-B6B2-C87672977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3752850"/>
            <a:ext cx="2228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86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86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Crowded 24/7 market</a:t>
            </a:r>
          </a:p>
        </p:txBody>
      </p:sp>
      <p:sp>
        <p:nvSpPr>
          <p:cNvPr id="153" name="">
            <a:extLst xmlns:a="http://schemas.openxmlformats.org/drawingml/2006/main">
              <a:ext uri="{FF2B5EF4-FFF2-40B4-BE49-F238E27FC236}">
                <a16:creationId xmlns:a16="http://schemas.microsoft.com/office/drawing/2014/main" id="{3DF9E635-ECB0-4B40-BF53-B05AC9E6B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581150"/>
            <a:ext cx="3238500" cy="3190875"/>
          </a:xfrm>
          <a:prstGeom xmlns:a="http://schemas.openxmlformats.org/drawingml/2006/main" prst="roundRect">
            <a:avLst>
              <a:gd name="adj" fmla="val 2985"/>
            </a:avLst>
          </a:prstGeom>
          <a:solidFill xmlns:a="http://schemas.openxmlformats.org/drawingml/2006/main">
            <a:srgbClr val="061B10">
              <a:alpha val="88000"/>
            </a:srgbClr>
          </a:solidFill>
          <a:ln xmlns:a="http://schemas.openxmlformats.org/drawingml/2006/main" w="10478">
            <a:solidFill>
              <a:srgbClr val="F3D34A">
                <a:alpha val="75000"/>
              </a:srgbClr>
            </a:solidFill>
            <a:prstDash val="solid"/>
          </a:ln>
        </p:spPr>
      </p:sp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C5185573-0853-4038-99B0-6ED5371B6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581150"/>
            <a:ext cx="3048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D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5D927B0A-1F21-487E-A160-3009680BE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8478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3D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6" name="">
            <a:extLst xmlns:a="http://schemas.openxmlformats.org/drawingml/2006/main">
              <a:ext uri="{FF2B5EF4-FFF2-40B4-BE49-F238E27FC236}">
                <a16:creationId xmlns:a16="http://schemas.microsoft.com/office/drawing/2014/main" id="{9CF8B324-DC7F-4D35-90FB-6E4BAE1F6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95262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>
                <a:solidFill>
                  <a:srgbClr val="03110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3110A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061346B2-B71F-4178-9C48-F74022026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838325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575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575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DEEP RANSOMWARE RESPONSE</a:t>
            </a:r>
          </a:p>
        </p:txBody>
      </p:sp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0E4B8DD2-BF48-4561-ADE0-58DC65BB3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381250"/>
            <a:ext cx="15240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62111">
              <a:alpha val="80000"/>
            </a:srgbClr>
          </a:solidFill>
          <a:ln xmlns:a="http://schemas.openxmlformats.org/drawingml/2006/main" w="9525">
            <a:solidFill>
              <a:srgbClr val="F3D34A">
                <a:alpha val="75000"/>
              </a:srgbClr>
            </a:solidFill>
            <a:prstDash val="solid"/>
          </a:ln>
        </p:spPr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A12AEA30-7E66-4BD2-A58A-001ECC6B0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2438400"/>
            <a:ext cx="13525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615" b="1">
                <a:solidFill>
                  <a:srgbClr val="F3D34A"/>
                </a:solidFill>
                <a:latin typeface="Aptos Mono"/>
                <a:ea typeface="Aptos Mono"/>
                <a:cs typeface="Aptos Mono"/>
              </a:defRPr>
            </a:pPr>
            <a:r>
              <a:rPr sz="615" b="1">
                <a:solidFill>
                  <a:srgbClr val="F3D34A"/>
                </a:solidFill>
                <a:latin typeface="Aptos Mono"/>
                <a:ea typeface="Aptos Mono"/>
                <a:cs typeface="Aptos Mono"/>
              </a:rPr>
              <a:t>VENTRADE SPECIALIST LAYER</a:t>
            </a:r>
          </a:p>
        </p:txBody>
      </p:sp>
      <p:sp>
        <p:nvSpPr>
          <p:cNvPr id="160" name="">
            <a:extLst xmlns:a="http://schemas.openxmlformats.org/drawingml/2006/main">
              <a:ext uri="{FF2B5EF4-FFF2-40B4-BE49-F238E27FC236}">
                <a16:creationId xmlns:a16="http://schemas.microsoft.com/office/drawing/2014/main" id="{13EDBE1D-A923-421D-9229-1C6E22D7F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0003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3D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1" name="">
            <a:extLst xmlns:a="http://schemas.openxmlformats.org/drawingml/2006/main">
              <a:ext uri="{FF2B5EF4-FFF2-40B4-BE49-F238E27FC236}">
                <a16:creationId xmlns:a16="http://schemas.microsoft.com/office/drawing/2014/main" id="{21258B41-D66C-4117-B483-1D65FF60D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952750"/>
            <a:ext cx="2228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86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86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Negotiation support</a:t>
            </a:r>
          </a:p>
        </p:txBody>
      </p:sp>
      <p:sp>
        <p:nvSpPr>
          <p:cNvPr id="162" name="">
            <a:extLst xmlns:a="http://schemas.openxmlformats.org/drawingml/2006/main">
              <a:ext uri="{FF2B5EF4-FFF2-40B4-BE49-F238E27FC236}">
                <a16:creationId xmlns:a16="http://schemas.microsoft.com/office/drawing/2014/main" id="{2479E18B-1563-43CF-88D9-2706C0FA1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4004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3D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3" name="">
            <a:extLst xmlns:a="http://schemas.openxmlformats.org/drawingml/2006/main">
              <a:ext uri="{FF2B5EF4-FFF2-40B4-BE49-F238E27FC236}">
                <a16:creationId xmlns:a16="http://schemas.microsoft.com/office/drawing/2014/main" id="{ACB04D60-C2E2-4BF2-B27A-3C0E01D24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352800"/>
            <a:ext cx="2228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86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86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Dark-web monitoring</a:t>
            </a:r>
          </a:p>
        </p:txBody>
      </p:sp>
      <p:sp>
        <p:nvSpPr>
          <p:cNvPr id="164" name="">
            <a:extLst xmlns:a="http://schemas.openxmlformats.org/drawingml/2006/main">
              <a:ext uri="{FF2B5EF4-FFF2-40B4-BE49-F238E27FC236}">
                <a16:creationId xmlns:a16="http://schemas.microsoft.com/office/drawing/2014/main" id="{917A2B92-9DD2-4B1D-AE07-4EEACB5FD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8004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3D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5" name="">
            <a:extLst xmlns:a="http://schemas.openxmlformats.org/drawingml/2006/main">
              <a:ext uri="{FF2B5EF4-FFF2-40B4-BE49-F238E27FC236}">
                <a16:creationId xmlns:a16="http://schemas.microsoft.com/office/drawing/2014/main" id="{587DA63A-6A49-4368-8985-915030028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52850"/>
            <a:ext cx="2228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86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86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Encrypted-data recovery</a:t>
            </a:r>
          </a:p>
        </p:txBody>
      </p:sp>
      <p:sp>
        <p:nvSpPr>
          <p:cNvPr id="166" name="">
            <a:extLst xmlns:a="http://schemas.openxmlformats.org/drawingml/2006/main">
              <a:ext uri="{FF2B5EF4-FFF2-40B4-BE49-F238E27FC236}">
                <a16:creationId xmlns:a16="http://schemas.microsoft.com/office/drawing/2014/main" id="{B7D1C66B-C4B4-413E-94BD-FAFEFDD51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067300"/>
            <a:ext cx="10515600" cy="552450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092415">
              <a:alpha val="92000"/>
            </a:srgbClr>
          </a:solidFill>
          <a:ln xmlns:a="http://schemas.openxmlformats.org/drawingml/2006/main" w="10478">
            <a:solidFill>
              <a:srgbClr val="2E9F56">
                <a:alpha val="65000"/>
              </a:srgbClr>
            </a:solidFill>
            <a:prstDash val="solid"/>
          </a:ln>
        </p:spPr>
      </p:sp>
      <p:sp>
        <p:nvSpPr>
          <p:cNvPr id="167" name="">
            <a:extLst xmlns:a="http://schemas.openxmlformats.org/drawingml/2006/main">
              <a:ext uri="{FF2B5EF4-FFF2-40B4-BE49-F238E27FC236}">
                <a16:creationId xmlns:a16="http://schemas.microsoft.com/office/drawing/2014/main" id="{8139AA00-EFAA-49B3-B58D-47D55C08E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238750"/>
            <a:ext cx="990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975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NACSA licence note: monitoring and penetration testing are partner scopes; incident response, negotiation, dark-web monitoring, drills and training can be delivered directly.</a:t>
            </a:r>
          </a:p>
        </p:txBody>
      </p:sp>
      <p:sp>
        <p:nvSpPr>
          <p:cNvPr id="168" name="">
            <a:extLst xmlns:a="http://schemas.openxmlformats.org/drawingml/2006/main">
              <a:ext uri="{FF2B5EF4-FFF2-40B4-BE49-F238E27FC236}">
                <a16:creationId xmlns:a16="http://schemas.microsoft.com/office/drawing/2014/main" id="{5D0A0890-CC5C-4883-AB76-193D14FDF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019800"/>
            <a:ext cx="103632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4140C">
              <a:alpha val="92000"/>
            </a:srgbClr>
          </a:solidFill>
          <a:ln xmlns:a="http://schemas.openxmlformats.org/drawingml/2006/main" w="10478">
            <a:solidFill>
              <a:srgbClr val="2E9F56">
                <a:alpha val="72000"/>
              </a:srgbClr>
            </a:solidFill>
            <a:prstDash val="solid"/>
          </a:ln>
        </p:spPr>
      </p:sp>
      <p:pic>
        <p:nvPicPr>
          <p:cNvPr id="3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0bc813ce5d4e5e"/>
          <a:stretch xmlns:a="http://schemas.openxmlformats.org/drawingml/2006/main"/>
        </p:blipFill>
        <p:spPr>
          <a:xfrm xmlns:a="http://schemas.openxmlformats.org/drawingml/2006/main">
            <a:off x="10477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70" name="">
            <a:extLst xmlns:a="http://schemas.openxmlformats.org/drawingml/2006/main">
              <a:ext uri="{FF2B5EF4-FFF2-40B4-BE49-F238E27FC236}">
                <a16:creationId xmlns:a16="http://schemas.microsoft.com/office/drawing/2014/main" id="{C64B67F5-9371-40B7-854F-128819846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ASSESS</a:t>
            </a:r>
          </a:p>
        </p:txBody>
      </p:sp>
      <p:pic>
        <p:nvPicPr>
          <p:cNvPr id="3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eb6562dffe40cd"/>
          <a:stretch xmlns:a="http://schemas.openxmlformats.org/drawingml/2006/main"/>
        </p:blipFill>
        <p:spPr>
          <a:xfrm xmlns:a="http://schemas.openxmlformats.org/drawingml/2006/main">
            <a:off x="36385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72" name="">
            <a:extLst xmlns:a="http://schemas.openxmlformats.org/drawingml/2006/main">
              <a:ext uri="{FF2B5EF4-FFF2-40B4-BE49-F238E27FC236}">
                <a16:creationId xmlns:a16="http://schemas.microsoft.com/office/drawing/2014/main" id="{764D3BD4-9866-46C0-BB0E-9AAC33DC7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MONITOR</a:t>
            </a:r>
          </a:p>
        </p:txBody>
      </p:sp>
      <p:sp>
        <p:nvSpPr>
          <p:cNvPr id="173" name="">
            <a:extLst xmlns:a="http://schemas.openxmlformats.org/drawingml/2006/main">
              <a:ext uri="{FF2B5EF4-FFF2-40B4-BE49-F238E27FC236}">
                <a16:creationId xmlns:a16="http://schemas.microsoft.com/office/drawing/2014/main" id="{351E2914-10AF-473A-91EA-73E2EC66E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5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7ec0439f7b4f94"/>
          <a:stretch xmlns:a="http://schemas.openxmlformats.org/drawingml/2006/main"/>
        </p:blipFill>
        <p:spPr>
          <a:xfrm xmlns:a="http://schemas.openxmlformats.org/drawingml/2006/main">
            <a:off x="62293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75" name="">
            <a:extLst xmlns:a="http://schemas.openxmlformats.org/drawingml/2006/main">
              <a:ext uri="{FF2B5EF4-FFF2-40B4-BE49-F238E27FC236}">
                <a16:creationId xmlns:a16="http://schemas.microsoft.com/office/drawing/2014/main" id="{E24D0861-4720-4A00-860C-2327EA3F2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RESPOND</a:t>
            </a:r>
          </a:p>
        </p:txBody>
      </p:sp>
      <p:sp>
        <p:nvSpPr>
          <p:cNvPr id="176" name="">
            <a:extLst xmlns:a="http://schemas.openxmlformats.org/drawingml/2006/main">
              <a:ext uri="{FF2B5EF4-FFF2-40B4-BE49-F238E27FC236}">
                <a16:creationId xmlns:a16="http://schemas.microsoft.com/office/drawing/2014/main" id="{77241376-DA5C-4690-92B1-D1B2BF937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135f6971384208"/>
          <a:stretch xmlns:a="http://schemas.openxmlformats.org/drawingml/2006/main"/>
        </p:blipFill>
        <p:spPr>
          <a:xfrm xmlns:a="http://schemas.openxmlformats.org/drawingml/2006/main">
            <a:off x="88201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78" name="">
            <a:extLst xmlns:a="http://schemas.openxmlformats.org/drawingml/2006/main">
              <a:ext uri="{FF2B5EF4-FFF2-40B4-BE49-F238E27FC236}">
                <a16:creationId xmlns:a16="http://schemas.microsoft.com/office/drawing/2014/main" id="{429F99F7-192E-4032-B31E-5632DFF6F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RECOVER</a:t>
            </a:r>
          </a:p>
        </p:txBody>
      </p:sp>
      <p:sp>
        <p:nvSpPr>
          <p:cNvPr id="179" name="">
            <a:extLst xmlns:a="http://schemas.openxmlformats.org/drawingml/2006/main">
              <a:ext uri="{FF2B5EF4-FFF2-40B4-BE49-F238E27FC236}">
                <a16:creationId xmlns:a16="http://schemas.microsoft.com/office/drawing/2014/main" id="{ED2A6DEF-43EA-4870-8970-4CA4DB849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69799022"/>
      </p:ext>
    </p:extLst>
  </p:cSld>
</p:sld>
</file>

<file path=ppt/slides/slide4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3110A"/>
            </a:gs>
            <a:gs pos="65000">
              <a:srgbClr val="06180F"/>
            </a:gs>
            <a:gs pos="100000">
              <a:srgbClr val="082A16"/>
            </a:gs>
          </a:gsLst>
          <a:lin ang="9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C8A7D45-77B3-4B17-821D-E606857D3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E3B1F">
                  <a:alpha val="85000"/>
                </a:srgbClr>
              </a:gs>
              <a:gs pos="72000">
                <a:srgbClr val="03110A">
                  <a:alpha val="0"/>
                </a:srgbClr>
              </a:gs>
            </a:gsLst>
            <a:path path="shape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D8D549A-9D83-4D68-BCB4-36627BAE1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C885F21-7983-499F-AEF3-75E733D40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F5E757-BCF6-4D50-9045-36C323FDF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C7B92EA-38E4-436A-A956-E175EE7A7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AC8158-3E8C-449F-8C34-BC8EAE128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DC2679E-CDEC-474D-83DD-2DD8286C6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E477E4-492E-42FE-91F6-95BCCC959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AB2B69-36C8-43EC-95B1-AC54EA004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423B5CA-3A1F-4259-8505-BB833EA9A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1DFDD7-0A52-40FC-9BD1-AE69349F3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A16D19-F8A3-45EB-BCB4-1516AE134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830852-F341-48D5-A254-909EF511E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974279D-0AE3-46F8-9F9A-AB20FB094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0DF05B4-904B-45DA-8D97-9F4E54AE9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82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EA3AE98-D0FE-48D1-8382-B6BD3A3DC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190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88318D2-D5AA-447A-9260-259294CC8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876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866AD77-F58C-42B4-8A5A-6EC47E121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2562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459BC55-E2AD-4802-ABB1-2388DA9A7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248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1F60632-302A-4498-A7AC-19D0FCB85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9338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0DA5BCA-38A6-473F-B410-92047CC2D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4619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08B0A5A-F27B-4D75-B9AE-D9D01D84B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305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7B07D5E-6D1E-4E5E-8D84-8CC92B00E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991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C31B57F-5689-4800-BA1B-475D1E417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677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497D11F-7C19-4E1B-9040-63FEBEAF6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1143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8E1BC91-D4AF-480F-A290-60E4093DC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5425" y="1819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2A08AA3-F3A8-435B-8C0C-EE07C902E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495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7B8F124-D628-4419-9E8B-0B6C2C7F1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3171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D166E77-C5E1-4356-9812-A1D3A0061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848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A6012E7-B36C-482C-927E-D0DECE9A0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524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C84CA7C-3FEC-4B90-8D5C-4548CE812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200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9A5A975-90F9-4006-B1EE-83AD11113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4975" y="5876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0568172-05FC-4C13-ADED-DEC18AF8A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1504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061ABE1-D8F1-47C1-B273-C4BC40386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34825" y="2181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508AE8D-1BA8-43B0-AB91-E1A3914F4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857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A572569-E4F8-48A7-8973-E65BE034E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3533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C825DB2-38E2-4A90-9C4A-19EBC3152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210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9780E7F-9494-4530-BC13-47D3D9822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2575" y="4886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E9B0EE1-260C-49B6-8E0B-EA0BED3DA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62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55A3F78-84E6-47AC-AA82-ADB82E68E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1190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C9CD3C0-F193-49B4-A4C8-82B0F0170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1866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5BF005A-FE26-4F28-A2E3-A0C5B572E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82275" y="2543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AF6E924-64AE-4F8E-8688-45D646655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3219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B137CA1-C28B-4285-AB4D-5AB121A99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3895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0E0C638-A77A-4C56-9579-72984CF3D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572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711D9DF7-9FF0-441F-93BF-A722DC389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5248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B785629-37D6-4F52-B81F-5E9311F11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5924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C900CF72-DE43-4DA1-9A41-40CA90A47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552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D945073C-B8BF-4333-9A1B-F158F986D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28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4283E338-76F9-4665-BB53-B8F894E26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905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1FC49222-556E-4B68-8DFA-06A0B13A2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4650" y="3581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5B4244E-727F-4988-99B3-710554E74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39575" y="4257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F5D912A1-F79A-49C8-B7D0-68B1812E1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933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F9FC90CA-98B2-4AAD-9CBD-1C343704B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5610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E1CA5D00-9702-4ED8-A723-C1F0DFDF1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238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324EEDD8-4746-4D67-BE6C-F4F1CEAD5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1914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993524BF-52C0-4C11-BF4A-4C951EF26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90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B3B38711-2051-4DD5-9FA1-898AE40CB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3267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45B7A8D8-B94B-482A-B424-DA80A20EA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943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3C66D9AA-29C9-440C-A3C3-3638CCC9A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4619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0A17D67C-FD6B-424D-9D4C-04598FE43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91950" y="5295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263C2DF1-F27A-41FB-977F-30E136547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5972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2B28B655-A116-411D-8EFD-F58122A32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600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79E36CF2-8543-479C-90EE-517540FDC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4775" y="2276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596E0CD1-3C9F-4803-A98E-2CAA3C3B0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9527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53AC6DD3-E219-4D40-99A1-FC068A83C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6290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EC3DCE65-2FB8-48DE-BE0A-050DABF1C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3053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D1F31BF2-7D89-41C8-89F0-B8BC21DA4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4981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69BF72CB-5CB4-44F2-94F8-CF9BC9089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5657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D03FE8DB-407E-4798-B06F-CB0ECCDF7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44325" y="1285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18FDB287-AC30-403E-86B6-D86970D8D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62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55E865E2-EF58-4CE2-AD65-A8E475C2D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2638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D18D5BA5-46E2-4D9D-A776-C5BE7B76C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3147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CB191A21-D804-4D4E-AB87-1F99682E6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39909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F5A03959-7F01-40B2-8569-5740BDFD9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67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9B0FAA43-F98E-4534-B234-C7F88518F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5343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BB9409C1-CE3B-467D-AB57-0689F0B14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019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9FD2640B-BF79-40B1-BF07-DF62B269D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1647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75A99AE3-08A7-4F1B-8F40-0419A1DA2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96700" y="2324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38B180DE-E726-488E-AE80-10B175B5F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3000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D33F3366-8A54-4C4D-9BA7-594859686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676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FC5766A4-8AB2-4DFD-A31A-A4B7BEABD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4352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F4869F27-E73F-4B43-8E32-2A5DCB59B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5029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C575653D-534E-4F18-A260-393670F93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5705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727AA1BA-2FD4-43C0-BD5C-2D3C008C0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333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5F406CA3-8C0A-45F7-B4F2-83D773360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2009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EE14E368-855C-4F56-9874-C0AC557C6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686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126F0DCC-B9E9-46E8-8024-6493F6FAA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49075" y="3362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7F12CAC2-ACA7-4FF7-B727-7622F387F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038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611BEDF7-A369-4A43-BA20-89EDA9B7C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4714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3E20A07E-3D69-4C4A-A836-045ECDB77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391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55F4A028-23D9-460A-8020-914FDDF0F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6067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F1A4679B-10EC-4140-85A0-D3D83BDBC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695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78CD48F8-B468-4ADE-B4B3-0EAA6C832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2371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24BABE62-1F36-44C8-8F78-5348C4C14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48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732B26F0-79A1-48FC-A5CA-8EA34D5EA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525" y="3724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38452014-8367-41BF-95DD-F8112FBAB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01450" y="4400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78D0E593-58AD-4B0F-A212-E47D3AE2D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5076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9C7FCCE1-AF3C-4F82-8957-E86071405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5753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1796E2B6-9B44-4EC3-9DCD-02BE0B145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4275" y="1381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5FE7696E-2E8D-41DA-B477-6E42D6E99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057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F944395D-985F-4990-86B1-5DC429704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733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2D555FDE-6D01-47A2-B5FD-5A016D2AE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409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997EB04D-D517-4960-A4A7-09DDE9307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086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2CB849F9-5E42-48F5-9F37-8E0CBFBDA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4762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D6F38B2D-B093-4A59-B932-7201C2B4D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3825" y="5438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13BF3FF7-1EDF-4034-B269-6A41FF71F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115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39FE5618-B5B4-4A7A-9F09-3234550E5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1743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87A64C8B-7F48-4BC8-ADBE-6345E5047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419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025C640F-2130-4849-8BDD-2850C4548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095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85C9FB96-533D-4A04-A554-AEE78509D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71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5A6877F0-0520-451D-8B34-B9016934D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4448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BC6D64A8-34BE-4260-B8FC-6AA681B63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5124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31376E35-9CD2-4B5F-BE8F-C8399FED9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1275" y="5800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73238DA5-3322-4573-8C27-6FDAE8E36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58000"/>
              </a:srgbClr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233D439B-F223-4B8F-A372-9533374FA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48000"/>
              </a:srgbClr>
            </a:solidFill>
            <a:prstDash val="solid"/>
          </a:ln>
        </p:spPr>
      </p:sp>
      <p:pic>
        <p:nvPicPr>
          <p:cNvPr id="28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71b65e6fce4b5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3B14953B-A48A-4E9A-AEC1-510540036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78000"/>
                </a:srgbClr>
              </a:gs>
              <a:gs pos="46000">
                <a:srgbClr val="020A06">
                  <a:alpha val="28000"/>
                </a:srgbClr>
              </a:gs>
              <a:gs pos="100000">
                <a:srgbClr val="020A06">
                  <a:alpha val="74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757838BB-158E-476E-96D2-53E33CD99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55000"/>
                </a:srgbClr>
              </a:gs>
              <a:gs pos="42000">
                <a:srgbClr val="020A06">
                  <a:alpha val="0"/>
                </a:srgbClr>
              </a:gs>
              <a:gs pos="100000">
                <a:srgbClr val="020A06">
                  <a:alpha val="28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D01179C1-DE6B-463C-B1E2-4041DF674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78000"/>
              </a:srgbClr>
            </a:solidFill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74B5733A-8AB9-4B0D-B6A0-EC02FC7E2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62000"/>
              </a:srgbClr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B7D13373-04D0-427E-8FCB-C9C502B13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286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VENTRADE TECHNOLOGY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E2E67097-1C1D-4DA9-A02D-91A6F5270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320000">
            <a:off x="1314450" y="171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9050">
            <a:solidFill>
              <a:srgbClr val="33D05E"/>
            </a:solidFill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8C7F2661-41A6-47C9-8B21-2A302662F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3400"/>
            <a:ext cx="990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EIGHT PILLARS, ONE RESILIENCE LOOP</a:t>
            </a:r>
          </a:p>
        </p:txBody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4E95FC64-368F-4869-BB9F-CF9C6C92A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90600"/>
            <a:ext cx="742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A full service system from emergency recovery to staff awareness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BABB91D4-11D4-4495-81C0-D2BBFA5A4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72850" y="633412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D16D3AEB-09BE-4055-BA70-2E6171557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2857500" cy="590550"/>
          </a:xfrm>
          <a:prstGeom xmlns:a="http://schemas.openxmlformats.org/drawingml/2006/main" prst="roundRect">
            <a:avLst>
              <a:gd name="adj" fmla="val 16129"/>
            </a:avLst>
          </a:prstGeom>
          <a:solidFill xmlns:a="http://schemas.openxmlformats.org/drawingml/2006/main">
            <a:srgbClr val="061B10">
              <a:alpha val="86000"/>
            </a:srgbClr>
          </a:solidFill>
          <a:ln xmlns:a="http://schemas.openxmlformats.org/drawingml/2006/main" w="10478">
            <a:solidFill>
              <a:srgbClr val="2E9F56">
                <a:alpha val="70000"/>
              </a:srgbClr>
            </a:solidFill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1CBABB02-0AC7-4F2B-BB22-81CC01D22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552575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C2A17"/>
          </a:solidFill>
          <a:ln xmlns:a="http://schemas.openxmlformats.org/drawingml/2006/main" w="11430">
            <a:solidFill>
              <a:srgbClr val="2E9F56"/>
            </a:solidFill>
            <a:prstDash val="solid"/>
          </a:ln>
        </p:spPr>
      </p:sp>
      <p:pic>
        <p:nvPicPr>
          <p:cNvPr id="29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3d0f51d4354e60"/>
          <a:stretch xmlns:a="http://schemas.openxmlformats.org/drawingml/2006/main"/>
        </p:blipFill>
        <p:spPr>
          <a:xfrm xmlns:a="http://schemas.openxmlformats.org/drawingml/2006/main">
            <a:off x="952500" y="1628775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7AC2E73E-9B07-444C-9220-E12D74E6D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1590675"/>
            <a:ext cx="1857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>
                <a:solidFill>
                  <a:srgbClr val="F2FFF1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F2FFF1"/>
                </a:solidFill>
                <a:latin typeface="Aptos"/>
                <a:ea typeface="Aptos"/>
                <a:cs typeface="Aptos"/>
              </a:rPr>
              <a:t>Respond</a:t>
            </a:r>
          </a:p>
        </p:txBody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E1AE8496-4469-43BD-BE16-5ED049193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9800"/>
            <a:ext cx="2857500" cy="590550"/>
          </a:xfrm>
          <a:prstGeom xmlns:a="http://schemas.openxmlformats.org/drawingml/2006/main" prst="roundRect">
            <a:avLst>
              <a:gd name="adj" fmla="val 16129"/>
            </a:avLst>
          </a:prstGeom>
          <a:solidFill xmlns:a="http://schemas.openxmlformats.org/drawingml/2006/main">
            <a:srgbClr val="061B10">
              <a:alpha val="86000"/>
            </a:srgbClr>
          </a:solidFill>
          <a:ln xmlns:a="http://schemas.openxmlformats.org/drawingml/2006/main" w="10478">
            <a:solidFill>
              <a:srgbClr val="2E9F56">
                <a:alpha val="70000"/>
              </a:srgbClr>
            </a:solidFill>
            <a:prstDash val="solid"/>
          </a:ln>
        </p:spPr>
      </p:sp>
      <p:sp>
        <p:nvSpPr>
          <p:cNvPr id="132" name="">
            <a:extLst xmlns:a="http://schemas.openxmlformats.org/drawingml/2006/main">
              <a:ext uri="{FF2B5EF4-FFF2-40B4-BE49-F238E27FC236}">
                <a16:creationId xmlns:a16="http://schemas.microsoft.com/office/drawing/2014/main" id="{A0A2B60A-8206-4271-8CC7-AE6A53190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33625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C2A17"/>
          </a:solidFill>
          <a:ln xmlns:a="http://schemas.openxmlformats.org/drawingml/2006/main" w="11430">
            <a:solidFill>
              <a:srgbClr val="2E9F56"/>
            </a:solidFill>
            <a:prstDash val="solid"/>
          </a:ln>
        </p:spPr>
      </p:sp>
      <p:pic>
        <p:nvPicPr>
          <p:cNvPr id="30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422b48afd848a5"/>
          <a:stretch xmlns:a="http://schemas.openxmlformats.org/drawingml/2006/main"/>
        </p:blipFill>
        <p:spPr>
          <a:xfrm xmlns:a="http://schemas.openxmlformats.org/drawingml/2006/main">
            <a:off x="952500" y="2409825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B7CF2178-E4FD-41D9-AE41-741AE2EC5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2371725"/>
            <a:ext cx="1857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>
                <a:solidFill>
                  <a:srgbClr val="F2FFF1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F2FFF1"/>
                </a:solidFill>
                <a:latin typeface="Aptos"/>
                <a:ea typeface="Aptos"/>
                <a:cs typeface="Aptos"/>
              </a:rPr>
              <a:t>Defend</a:t>
            </a:r>
          </a:p>
        </p:txBody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25B0FE39-D66E-421D-AED9-CDBD3B29C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90850"/>
            <a:ext cx="2857500" cy="590550"/>
          </a:xfrm>
          <a:prstGeom xmlns:a="http://schemas.openxmlformats.org/drawingml/2006/main" prst="roundRect">
            <a:avLst>
              <a:gd name="adj" fmla="val 16129"/>
            </a:avLst>
          </a:prstGeom>
          <a:solidFill xmlns:a="http://schemas.openxmlformats.org/drawingml/2006/main">
            <a:srgbClr val="061B10">
              <a:alpha val="86000"/>
            </a:srgbClr>
          </a:solidFill>
          <a:ln xmlns:a="http://schemas.openxmlformats.org/drawingml/2006/main" w="10478">
            <a:solidFill>
              <a:srgbClr val="2E9F56">
                <a:alpha val="70000"/>
              </a:srgbClr>
            </a:solidFill>
            <a:prstDash val="solid"/>
          </a:ln>
        </p:spPr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8E18E60C-BCF4-48DF-8C00-99ECD80E5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14675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C2A17"/>
          </a:solidFill>
          <a:ln xmlns:a="http://schemas.openxmlformats.org/drawingml/2006/main" w="11430">
            <a:solidFill>
              <a:srgbClr val="2E9F56"/>
            </a:solidFill>
            <a:prstDash val="solid"/>
          </a:ln>
        </p:spPr>
      </p:sp>
      <p:pic>
        <p:nvPicPr>
          <p:cNvPr id="30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8dced0fffa48f2"/>
          <a:stretch xmlns:a="http://schemas.openxmlformats.org/drawingml/2006/main"/>
        </p:blipFill>
        <p:spPr>
          <a:xfrm xmlns:a="http://schemas.openxmlformats.org/drawingml/2006/main">
            <a:off x="952500" y="3190875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38" name="">
            <a:extLst xmlns:a="http://schemas.openxmlformats.org/drawingml/2006/main">
              <a:ext uri="{FF2B5EF4-FFF2-40B4-BE49-F238E27FC236}">
                <a16:creationId xmlns:a16="http://schemas.microsoft.com/office/drawing/2014/main" id="{96E181E3-2F9E-4B7B-AD59-63549708E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3152775"/>
            <a:ext cx="1857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>
                <a:solidFill>
                  <a:srgbClr val="F2FFF1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F2FFF1"/>
                </a:solidFill>
                <a:latin typeface="Aptos"/>
                <a:ea typeface="Aptos"/>
                <a:cs typeface="Aptos"/>
              </a:rPr>
              <a:t>Assess</a:t>
            </a:r>
          </a:p>
        </p:txBody>
      </p:sp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B355935A-DBA5-45AF-B73F-C61D684B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71900"/>
            <a:ext cx="2857500" cy="590550"/>
          </a:xfrm>
          <a:prstGeom xmlns:a="http://schemas.openxmlformats.org/drawingml/2006/main" prst="roundRect">
            <a:avLst>
              <a:gd name="adj" fmla="val 16129"/>
            </a:avLst>
          </a:prstGeom>
          <a:solidFill xmlns:a="http://schemas.openxmlformats.org/drawingml/2006/main">
            <a:srgbClr val="061B10">
              <a:alpha val="86000"/>
            </a:srgbClr>
          </a:solidFill>
          <a:ln xmlns:a="http://schemas.openxmlformats.org/drawingml/2006/main" w="10478">
            <a:solidFill>
              <a:srgbClr val="2E9F56">
                <a:alpha val="70000"/>
              </a:srgbClr>
            </a:solidFill>
            <a:prstDash val="solid"/>
          </a:ln>
        </p:spPr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138BCD68-C2CC-407D-82E7-621484993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95725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C2A17"/>
          </a:solidFill>
          <a:ln xmlns:a="http://schemas.openxmlformats.org/drawingml/2006/main" w="11430">
            <a:solidFill>
              <a:srgbClr val="2E9F56"/>
            </a:solidFill>
            <a:prstDash val="solid"/>
          </a:ln>
        </p:spPr>
      </p:sp>
      <p:pic>
        <p:nvPicPr>
          <p:cNvPr id="3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d002e4846f4bc9"/>
          <a:stretch xmlns:a="http://schemas.openxmlformats.org/drawingml/2006/main"/>
        </p:blipFill>
        <p:spPr>
          <a:xfrm xmlns:a="http://schemas.openxmlformats.org/drawingml/2006/main">
            <a:off x="952500" y="3971925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9E3691F5-1297-42E6-B9F2-433D6B417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3933825"/>
            <a:ext cx="1857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>
                <a:solidFill>
                  <a:srgbClr val="F2FFF1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F2FFF1"/>
                </a:solidFill>
                <a:latin typeface="Aptos"/>
                <a:ea typeface="Aptos"/>
                <a:cs typeface="Aptos"/>
              </a:rPr>
              <a:t>Data</a:t>
            </a:r>
          </a:p>
        </p:txBody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341D109E-E389-4784-BDBA-4BF755AD0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0"/>
            <a:ext cx="2857500" cy="590550"/>
          </a:xfrm>
          <a:prstGeom xmlns:a="http://schemas.openxmlformats.org/drawingml/2006/main" prst="roundRect">
            <a:avLst>
              <a:gd name="adj" fmla="val 16129"/>
            </a:avLst>
          </a:prstGeom>
          <a:solidFill xmlns:a="http://schemas.openxmlformats.org/drawingml/2006/main">
            <a:srgbClr val="061B10">
              <a:alpha val="86000"/>
            </a:srgbClr>
          </a:solidFill>
          <a:ln xmlns:a="http://schemas.openxmlformats.org/drawingml/2006/main" w="10478">
            <a:solidFill>
              <a:srgbClr val="2E9F56">
                <a:alpha val="70000"/>
              </a:srgbClr>
            </a:solidFill>
            <a:prstDash val="solid"/>
          </a:ln>
        </p:spPr>
      </p:sp>
      <p:sp>
        <p:nvSpPr>
          <p:cNvPr id="144" name="">
            <a:extLst xmlns:a="http://schemas.openxmlformats.org/drawingml/2006/main">
              <a:ext uri="{FF2B5EF4-FFF2-40B4-BE49-F238E27FC236}">
                <a16:creationId xmlns:a16="http://schemas.microsoft.com/office/drawing/2014/main" id="{66991761-2AAA-4D60-88D2-6942BD5C9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1552575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C2A17"/>
          </a:solidFill>
          <a:ln xmlns:a="http://schemas.openxmlformats.org/drawingml/2006/main" w="11430">
            <a:solidFill>
              <a:srgbClr val="2E9F56"/>
            </a:solidFill>
            <a:prstDash val="solid"/>
          </a:ln>
        </p:spPr>
      </p:sp>
      <p:pic>
        <p:nvPicPr>
          <p:cNvPr id="3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8aac169004400e"/>
          <a:stretch xmlns:a="http://schemas.openxmlformats.org/drawingml/2006/main"/>
        </p:blipFill>
        <p:spPr>
          <a:xfrm xmlns:a="http://schemas.openxmlformats.org/drawingml/2006/main">
            <a:off x="8839200" y="1628775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F1B1A7D4-7F2F-4630-A6F6-973EB8A8F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1590675"/>
            <a:ext cx="1857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>
                <a:solidFill>
                  <a:srgbClr val="F2FFF1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F2FFF1"/>
                </a:solidFill>
                <a:latin typeface="Aptos"/>
                <a:ea typeface="Aptos"/>
                <a:cs typeface="Aptos"/>
              </a:rPr>
              <a:t>Remediate</a:t>
            </a:r>
          </a:p>
        </p:txBody>
      </p:sp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DF88A64F-05DF-425D-9700-88FAE1635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209800"/>
            <a:ext cx="2857500" cy="590550"/>
          </a:xfrm>
          <a:prstGeom xmlns:a="http://schemas.openxmlformats.org/drawingml/2006/main" prst="roundRect">
            <a:avLst>
              <a:gd name="adj" fmla="val 16129"/>
            </a:avLst>
          </a:prstGeom>
          <a:solidFill xmlns:a="http://schemas.openxmlformats.org/drawingml/2006/main">
            <a:srgbClr val="061B10">
              <a:alpha val="86000"/>
            </a:srgbClr>
          </a:solidFill>
          <a:ln xmlns:a="http://schemas.openxmlformats.org/drawingml/2006/main" w="10478">
            <a:solidFill>
              <a:srgbClr val="2E9F56">
                <a:alpha val="70000"/>
              </a:srgbClr>
            </a:solidFill>
            <a:prstDash val="solid"/>
          </a:ln>
        </p:spPr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4DF563BD-64CF-4B17-90A5-5441B35F4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333625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C2A17"/>
          </a:solidFill>
          <a:ln xmlns:a="http://schemas.openxmlformats.org/drawingml/2006/main" w="11430">
            <a:solidFill>
              <a:srgbClr val="2E9F56"/>
            </a:solidFill>
            <a:prstDash val="solid"/>
          </a:ln>
        </p:spPr>
      </p:sp>
      <p:pic>
        <p:nvPicPr>
          <p:cNvPr id="3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06a9aa63954e70"/>
          <a:stretch xmlns:a="http://schemas.openxmlformats.org/drawingml/2006/main"/>
        </p:blipFill>
        <p:spPr>
          <a:xfrm xmlns:a="http://schemas.openxmlformats.org/drawingml/2006/main">
            <a:off x="8839200" y="2409825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50" name="">
            <a:extLst xmlns:a="http://schemas.openxmlformats.org/drawingml/2006/main">
              <a:ext uri="{FF2B5EF4-FFF2-40B4-BE49-F238E27FC236}">
                <a16:creationId xmlns:a16="http://schemas.microsoft.com/office/drawing/2014/main" id="{E31B2E6D-F10C-442D-AB35-8148EDA9B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371725"/>
            <a:ext cx="1857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>
                <a:solidFill>
                  <a:srgbClr val="F2FFF1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F2FFF1"/>
                </a:solidFill>
                <a:latin typeface="Aptos"/>
                <a:ea typeface="Aptos"/>
                <a:cs typeface="Aptos"/>
              </a:rPr>
              <a:t>Simulate</a:t>
            </a:r>
          </a:p>
        </p:txBody>
      </p:sp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DFFB8D62-6707-45ED-ADEF-F3C728868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990850"/>
            <a:ext cx="2857500" cy="590550"/>
          </a:xfrm>
          <a:prstGeom xmlns:a="http://schemas.openxmlformats.org/drawingml/2006/main" prst="roundRect">
            <a:avLst>
              <a:gd name="adj" fmla="val 16129"/>
            </a:avLst>
          </a:prstGeom>
          <a:solidFill xmlns:a="http://schemas.openxmlformats.org/drawingml/2006/main">
            <a:srgbClr val="061B10">
              <a:alpha val="86000"/>
            </a:srgbClr>
          </a:solidFill>
          <a:ln xmlns:a="http://schemas.openxmlformats.org/drawingml/2006/main" w="10478">
            <a:solidFill>
              <a:srgbClr val="2E9F56">
                <a:alpha val="70000"/>
              </a:srgbClr>
            </a:solidFill>
            <a:prstDash val="solid"/>
          </a:ln>
        </p:spPr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D3C64CF5-12EA-455D-850D-60ACBD020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114675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C2A17"/>
          </a:solidFill>
          <a:ln xmlns:a="http://schemas.openxmlformats.org/drawingml/2006/main" w="11430">
            <a:solidFill>
              <a:srgbClr val="2E9F56"/>
            </a:solidFill>
            <a:prstDash val="solid"/>
          </a:ln>
        </p:spPr>
      </p:sp>
      <p:pic>
        <p:nvPicPr>
          <p:cNvPr id="3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15df2c80344e3e"/>
          <a:stretch xmlns:a="http://schemas.openxmlformats.org/drawingml/2006/main"/>
        </p:blipFill>
        <p:spPr>
          <a:xfrm xmlns:a="http://schemas.openxmlformats.org/drawingml/2006/main">
            <a:off x="8839200" y="3190875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98CCA7F4-67F4-4341-91C8-D568741E9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152775"/>
            <a:ext cx="1857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>
                <a:solidFill>
                  <a:srgbClr val="F2FFF1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F2FFF1"/>
                </a:solidFill>
                <a:latin typeface="Aptos"/>
                <a:ea typeface="Aptos"/>
                <a:cs typeface="Aptos"/>
              </a:rPr>
              <a:t>Educate</a:t>
            </a:r>
          </a:p>
        </p:txBody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C615DB1B-C909-4DAB-9847-DB650265E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771900"/>
            <a:ext cx="2857500" cy="590550"/>
          </a:xfrm>
          <a:prstGeom xmlns:a="http://schemas.openxmlformats.org/drawingml/2006/main" prst="roundRect">
            <a:avLst>
              <a:gd name="adj" fmla="val 16129"/>
            </a:avLst>
          </a:prstGeom>
          <a:solidFill xmlns:a="http://schemas.openxmlformats.org/drawingml/2006/main">
            <a:srgbClr val="061B10">
              <a:alpha val="86000"/>
            </a:srgbClr>
          </a:solidFill>
          <a:ln xmlns:a="http://schemas.openxmlformats.org/drawingml/2006/main" w="10478">
            <a:solidFill>
              <a:srgbClr val="2E9F56">
                <a:alpha val="70000"/>
              </a:srgbClr>
            </a:solidFill>
            <a:prstDash val="solid"/>
          </a:ln>
        </p:spPr>
      </p:sp>
      <p:sp>
        <p:nvSpPr>
          <p:cNvPr id="156" name="">
            <a:extLst xmlns:a="http://schemas.openxmlformats.org/drawingml/2006/main">
              <a:ext uri="{FF2B5EF4-FFF2-40B4-BE49-F238E27FC236}">
                <a16:creationId xmlns:a16="http://schemas.microsoft.com/office/drawing/2014/main" id="{B6B8BF9F-6A0B-4A71-8335-B7D82A2A7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895725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C2A17"/>
          </a:solidFill>
          <a:ln xmlns:a="http://schemas.openxmlformats.org/drawingml/2006/main" w="11430">
            <a:solidFill>
              <a:srgbClr val="2E9F56"/>
            </a:solidFill>
            <a:prstDash val="solid"/>
          </a:ln>
        </p:spPr>
      </p:sp>
      <p:pic>
        <p:nvPicPr>
          <p:cNvPr id="3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0e09a598624336"/>
          <a:stretch xmlns:a="http://schemas.openxmlformats.org/drawingml/2006/main"/>
        </p:blipFill>
        <p:spPr>
          <a:xfrm xmlns:a="http://schemas.openxmlformats.org/drawingml/2006/main">
            <a:off x="8839200" y="3971925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D802370F-4CD0-4893-94E3-E81DF8373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933825"/>
            <a:ext cx="1857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>
                <a:solidFill>
                  <a:srgbClr val="F2FFF1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F2FFF1"/>
                </a:solidFill>
                <a:latin typeface="Aptos"/>
                <a:ea typeface="Aptos"/>
                <a:cs typeface="Aptos"/>
              </a:rPr>
              <a:t>Collaborate</a:t>
            </a:r>
          </a:p>
        </p:txBody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5233E6E3-6365-46DB-8612-903EA4DEC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019800"/>
            <a:ext cx="103632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4140C">
              <a:alpha val="92000"/>
            </a:srgbClr>
          </a:solidFill>
          <a:ln xmlns:a="http://schemas.openxmlformats.org/drawingml/2006/main" w="10478">
            <a:solidFill>
              <a:srgbClr val="2E9F56">
                <a:alpha val="72000"/>
              </a:srgbClr>
            </a:solidFill>
            <a:prstDash val="solid"/>
          </a:ln>
        </p:spPr>
      </p:sp>
      <p:pic>
        <p:nvPicPr>
          <p:cNvPr id="3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e8179634a54583"/>
          <a:stretch xmlns:a="http://schemas.openxmlformats.org/drawingml/2006/main"/>
        </p:blipFill>
        <p:spPr>
          <a:xfrm xmlns:a="http://schemas.openxmlformats.org/drawingml/2006/main">
            <a:off x="10477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1" name="">
            <a:extLst xmlns:a="http://schemas.openxmlformats.org/drawingml/2006/main">
              <a:ext uri="{FF2B5EF4-FFF2-40B4-BE49-F238E27FC236}">
                <a16:creationId xmlns:a16="http://schemas.microsoft.com/office/drawing/2014/main" id="{8E96BAB2-EBA2-44B4-8E4D-B55CDD6CB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EMERGENCY RECOVERY</a:t>
            </a:r>
          </a:p>
        </p:txBody>
      </p:sp>
      <p:pic>
        <p:nvPicPr>
          <p:cNvPr id="3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87a8854d7541ac"/>
          <a:stretch xmlns:a="http://schemas.openxmlformats.org/drawingml/2006/main"/>
        </p:blipFill>
        <p:spPr>
          <a:xfrm xmlns:a="http://schemas.openxmlformats.org/drawingml/2006/main">
            <a:off x="36385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3" name="">
            <a:extLst xmlns:a="http://schemas.openxmlformats.org/drawingml/2006/main">
              <a:ext uri="{FF2B5EF4-FFF2-40B4-BE49-F238E27FC236}">
                <a16:creationId xmlns:a16="http://schemas.microsoft.com/office/drawing/2014/main" id="{EF7778D8-1DE2-43C3-9910-238EABE15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PROTECTION</a:t>
            </a:r>
          </a:p>
        </p:txBody>
      </p:sp>
      <p:sp>
        <p:nvSpPr>
          <p:cNvPr id="164" name="">
            <a:extLst xmlns:a="http://schemas.openxmlformats.org/drawingml/2006/main">
              <a:ext uri="{FF2B5EF4-FFF2-40B4-BE49-F238E27FC236}">
                <a16:creationId xmlns:a16="http://schemas.microsoft.com/office/drawing/2014/main" id="{C591CAF9-B3CA-4D0D-A179-10F341AB1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4935c848f0447a"/>
          <a:stretch xmlns:a="http://schemas.openxmlformats.org/drawingml/2006/main"/>
        </p:blipFill>
        <p:spPr>
          <a:xfrm xmlns:a="http://schemas.openxmlformats.org/drawingml/2006/main">
            <a:off x="62293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6" name="">
            <a:extLst xmlns:a="http://schemas.openxmlformats.org/drawingml/2006/main">
              <a:ext uri="{FF2B5EF4-FFF2-40B4-BE49-F238E27FC236}">
                <a16:creationId xmlns:a16="http://schemas.microsoft.com/office/drawing/2014/main" id="{058C38A2-B455-42CE-98BE-FC3741821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EVALUATION</a:t>
            </a:r>
          </a:p>
        </p:txBody>
      </p:sp>
      <p:sp>
        <p:nvSpPr>
          <p:cNvPr id="167" name="">
            <a:extLst xmlns:a="http://schemas.openxmlformats.org/drawingml/2006/main">
              <a:ext uri="{FF2B5EF4-FFF2-40B4-BE49-F238E27FC236}">
                <a16:creationId xmlns:a16="http://schemas.microsoft.com/office/drawing/2014/main" id="{CFB0003F-0D06-47E3-B842-E8D0507C5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bec7ce8aa04bf5"/>
          <a:stretch xmlns:a="http://schemas.openxmlformats.org/drawingml/2006/main"/>
        </p:blipFill>
        <p:spPr>
          <a:xfrm xmlns:a="http://schemas.openxmlformats.org/drawingml/2006/main">
            <a:off x="88201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9" name="">
            <a:extLst xmlns:a="http://schemas.openxmlformats.org/drawingml/2006/main">
              <a:ext uri="{FF2B5EF4-FFF2-40B4-BE49-F238E27FC236}">
                <a16:creationId xmlns:a16="http://schemas.microsoft.com/office/drawing/2014/main" id="{7EDCCFE3-12C9-476B-AF47-841C798DB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TRAINING</a:t>
            </a:r>
          </a:p>
        </p:txBody>
      </p:sp>
      <p:sp>
        <p:nvSpPr>
          <p:cNvPr id="170" name="">
            <a:extLst xmlns:a="http://schemas.openxmlformats.org/drawingml/2006/main">
              <a:ext uri="{FF2B5EF4-FFF2-40B4-BE49-F238E27FC236}">
                <a16:creationId xmlns:a16="http://schemas.microsoft.com/office/drawing/2014/main" id="{755B7969-9D7F-4FAA-99EA-735F81B42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78599927"/>
      </p:ext>
    </p:extLst>
  </p:cSld>
</p:sld>
</file>

<file path=ppt/slides/slide5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3110A"/>
            </a:gs>
            <a:gs pos="65000">
              <a:srgbClr val="06180F"/>
            </a:gs>
            <a:gs pos="100000">
              <a:srgbClr val="082A16"/>
            </a:gs>
          </a:gsLst>
          <a:lin ang="9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B75ACCC-6195-41F5-A2D0-4C21C02ED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E3B1F">
                  <a:alpha val="85000"/>
                </a:srgbClr>
              </a:gs>
              <a:gs pos="72000">
                <a:srgbClr val="03110A">
                  <a:alpha val="0"/>
                </a:srgbClr>
              </a:gs>
            </a:gsLst>
            <a:path path="shape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48F367F-676A-44C9-8D02-08A240CF1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E32F429-5E08-4DD4-A9E2-E932F62F0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05E5CC-BFFE-4D43-ABAE-B5B2D66F2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D131566-CAC1-4458-BBC1-AC6899BC6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6DF5FCB-F704-47DE-BFC8-6C05FAFBF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DE754F-2A58-4B5A-A31F-E6D66FDCF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1BD070-DDA4-4079-AB44-98C3C0C35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F437542-3C2B-47B5-AC43-71D26CE2E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6C682AE-5267-430F-BB80-CC4659403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5E94329-24D4-42B2-9C17-139D9157B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F2F2308-E3F6-4A50-AFC9-78E7B4D28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339EDE9-F3FF-421E-9678-1C19AFC7D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FE3FF60-0A5B-4A90-8A16-59736A410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BBE1FD-D180-49D1-892D-AFAFD233B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82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16261BE-8ECD-407E-83DD-2EE2DAA7D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190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8A20557-1393-49C9-8197-075BBEEEE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876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86EDDFA-AF6A-4E1D-B3D8-090E3607B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2562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67F20E1-447C-4E01-B451-C9A1AF216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248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3D7EC7F-9724-44CE-A980-FD75514F5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9338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A2854AF-6254-48DE-930F-23D00B79E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4619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1398ED0-D3B8-4F08-958E-F7472A1F1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305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C3C45D3-512C-4F8A-843B-1FA0BEA4D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991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4619D5B-C294-44A9-A709-8076CEF80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677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0D96584-CC7A-4659-A860-6A64BE796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1143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D39D28C-030F-449D-96E2-22A601441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5425" y="1819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99DD0C7-77CC-401F-B6AA-E9DD673D7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495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31B9C89-82D0-4B21-81D4-B2A218BA0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3171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02D0564-07AF-43B8-AF3F-3D90B9CFF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848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358983A-4F1B-428C-A168-5392AA1EB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524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3DDACBE-F9B1-45D3-A389-AA6256B06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200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7DBB75D-EE03-46A3-83DC-9B908926A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4975" y="5876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8541EA4-AF4D-4AAA-ADC6-76ED8A673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1504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0297F4F-3232-4484-8465-DE0A29D66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34825" y="2181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B14290F-2A96-4EE7-A608-E42EC046B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857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9520A1D-AF6D-484F-9111-FE6266034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3533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4CE5BCB-05A0-416B-AA21-69383C86B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210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C15CB39-63DD-4E0B-9E38-3394CD78F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2575" y="4886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2AE976B-F08E-42CD-9568-103C2E519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62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6E62CCA-4B0F-491B-BFA1-B72424274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1190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98A1ACE-5115-40C7-BF13-7F436DFF2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1866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C131DBB-D412-417F-AA7E-E59C4DC5A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82275" y="2543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5F6245F-FCC3-4C1F-B3D9-5E1308026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3219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C423B54-292B-4D4C-BEF3-75B2ED6DB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3895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81E9DD2-02D0-4513-BF93-B4EBD2D5C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572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08472BC8-9B4F-4739-99BA-97AC2FE96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5248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6DE220C-62C8-44D3-A42C-02DB381C5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5924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81717BA3-5F1B-4E41-BDA0-791E9E426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552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0D485D6-01CF-4D97-8E3A-BFEF6D973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28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E9249C8-7B80-4DD5-94A2-5F929769D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905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47CA5702-6593-49A9-A26C-2CF152C8D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4650" y="3581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C09065F8-2E3D-4261-AA9B-C1513DDD8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39575" y="4257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12F49F73-46E0-40C8-B899-608E79050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933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C3DB527D-F6F1-4D1B-A942-F4C40884B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5610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DD9C90D7-568D-4C68-A994-7CE72B65A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238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89F6A553-3911-42F0-B857-BBBC5CE85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1914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EF5CB04C-2161-4CDB-A326-CDA5B827F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90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A9549084-CF6C-4330-AF08-5695EAC9B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3267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EFDC99D5-E447-4316-8CCE-16DB858EB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943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148878A5-1768-4C0E-9405-9BCB90116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4619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7F3112A0-5F10-4321-B4AB-2BD923322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91950" y="5295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174EAD00-1D2E-4776-99A9-FAABD25C3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5972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2A84BC81-DF8B-425C-B075-057674D1B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600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50FA86DD-6267-4C39-BCB9-6170F911B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4775" y="2276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2535C5C1-A1DC-4CA0-A9F7-940B760F6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9527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10AC8CFB-9C78-4952-BE5C-18B45C963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6290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8DBE22E1-264A-4741-969F-844D632FE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3053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932E4F5B-31D0-433F-91F6-CE99A3BF3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4981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F26C9BDC-349D-4C63-B029-9BBEB4FE3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5657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91AB5A2D-04A5-47D3-A6A2-C85795853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44325" y="1285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AEB6D904-82AB-42AB-A99D-E82E9EEA9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62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826B7738-8316-459A-A10B-744481D1D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2638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375560C2-F34E-4D6C-9D31-522F42646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3147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5981C358-3EDE-4452-8B62-C80A66EEE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39909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37285C1F-2CCE-4219-B3CF-50747514D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67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373E4320-3AA0-4D69-B41E-8A23B0F59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5343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0344D512-7E23-4BBA-AFFB-BD8B0BAD9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019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6152D39E-839D-453E-9E2C-35688EC3A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1647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469C53D5-540F-44CC-9617-738EE15EC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96700" y="2324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D8DEEACF-F6C2-48D9-8806-46605C365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3000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FCD8F6F5-F66E-40FB-A935-72326F5DD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676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81856815-3A6B-4205-B0C2-6AB7A41DE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4352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E3D236F7-FB24-484D-84AE-E9AF46A89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5029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F6208272-6BFF-4118-A948-889DE46C9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5705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5374C0E6-B1E8-4377-9B7C-7778321F6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333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9F0843DD-B81B-4368-B485-E370216BB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2009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C2B4CEE7-3B84-4CEC-8E45-ED5F76697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686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9BA8327D-14BE-43AE-BBDF-EDC31D092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49075" y="3362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192E4584-1C71-485D-9C6C-15492E23F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038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E4E1A8C9-331E-4761-BAE0-10EB027CD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4714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B4AA129C-DB4F-42DC-938F-8E416C6D8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391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848B7E29-0894-4CFE-A80A-EF2628D02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6067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88708759-D17E-4F85-BB6F-22E1D8682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695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E2662D15-D722-428F-BD0A-239B1271B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2371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6A83E481-9D31-4FFD-8F38-CC522D2E7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48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0DA746F9-836A-4C5C-87EC-927BA08C8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525" y="3724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0AD0BB4F-5E8F-4369-9C0D-A036DE869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01450" y="4400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48125BB3-D2C1-493F-B971-72D0E7765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5076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108A66E5-B132-43F9-B815-6DE418AEF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5753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19F91D3A-2E7F-4761-A205-ECC74776A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4275" y="1381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8E86528A-0B67-4E4F-98A9-6C7ED048A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057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8A56DEF0-393F-4F48-A06E-60A9E8E1F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733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4F2E6480-1B47-476C-A8DD-A4DE6DD3D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409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157196DC-5AAB-4AEC-A16E-3D0EE5BA9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086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2DDE19C2-0A25-4C1D-8FCC-4EAA6C3B3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4762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DE8AB443-F8AA-4147-8946-E7D0F41EA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3825" y="5438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CF58E1BA-7A0B-4B58-A47B-70CDD6EE5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115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9A07ED92-8F57-4FC9-B779-2B2A1F6D6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1743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16C877B4-489E-4A2E-9416-9AF0C0E48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419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85E2A9AB-7EFD-4ED9-AF85-E8BFBD655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095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5398F7F8-8606-4FC1-BBAE-3519708EC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71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F8CE706F-9659-40EA-8F6D-9A0EDFE74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4448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61949509-D2D1-4BEF-A7AB-B4C29338C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5124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3941108F-9A4F-48B9-AF1D-5494A9E47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1275" y="5800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2D0A323C-93DC-4160-88F7-191ECE3FB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58000"/>
              </a:srgbClr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AC7ED1B6-8431-4CB5-8D4D-AD8CC8300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48000"/>
              </a:srgbClr>
            </a:solidFill>
            <a:prstDash val="solid"/>
          </a:ln>
        </p:spPr>
      </p:sp>
      <p:pic>
        <p:nvPicPr>
          <p:cNvPr id="29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ec36237d754aa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6E1CFAB3-EDA1-4192-BEE5-579EA6F9C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82000"/>
                </a:srgbClr>
              </a:gs>
              <a:gs pos="44000">
                <a:srgbClr val="020A06">
                  <a:alpha val="48000"/>
                </a:srgbClr>
              </a:gs>
              <a:gs pos="100000">
                <a:srgbClr val="020A06">
                  <a:alpha val="58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AF832970-B017-423F-BA07-08E98FEA3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55000"/>
                </a:srgbClr>
              </a:gs>
              <a:gs pos="42000">
                <a:srgbClr val="020A06">
                  <a:alpha val="0"/>
                </a:srgbClr>
              </a:gs>
              <a:gs pos="100000">
                <a:srgbClr val="020A06">
                  <a:alpha val="28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E08AEA69-1250-4C3A-A6ED-7D7155C79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78000"/>
              </a:srgbClr>
            </a:solidFill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F6A1A281-04CA-4277-A75A-08CBD6C6B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62000"/>
              </a:srgbClr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CDB58621-21F7-4443-8AC7-E3FEB00F2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286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VENTRADE TECHNOLOGY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B81C3EAF-456D-4C74-BA8D-2237BA839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320000">
            <a:off x="1314450" y="171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9050">
            <a:solidFill>
              <a:srgbClr val="33D05E"/>
            </a:solidFill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1A9562B1-B169-4B14-AF20-B3B567CC7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3400"/>
            <a:ext cx="990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INCIDENT RESPONSE LIFECYCLE</a:t>
            </a:r>
          </a:p>
        </p:txBody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A7DB72F4-79BB-4B71-8F39-360ECF1F2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90600"/>
            <a:ext cx="742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One owner from confirmation to eviction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1ABFF4B5-E67D-4FA8-8EF5-8A13889B3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72850" y="633412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FC29013E-47C5-4896-905F-09DC459A4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086350"/>
            <a:ext cx="4000500" cy="47625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4140C">
              <a:alpha val="76000"/>
            </a:srgbClr>
          </a:solidFill>
          <a:ln xmlns:a="http://schemas.openxmlformats.org/drawingml/2006/main" w="10478">
            <a:solidFill>
              <a:srgbClr val="71F36F">
                <a:alpha val="70000"/>
              </a:srgbClr>
            </a:solidFill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26E883C4-CFC1-4BD5-BBA4-3A5569032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5229225"/>
            <a:ext cx="3581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rPr>
              <a:t>END-TO-END RESPONSE</a:t>
            </a:r>
          </a:p>
        </p:txBody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FB437F01-0B1C-415B-9ABB-2AC6D83CE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5474074E-976A-49F9-BDD8-C5B1A5D6E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287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458CE259-FC71-4A96-B8D2-27AA53AD3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954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pic>
        <p:nvPicPr>
          <p:cNvPr id="30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47c9d3c8fd4e12"/>
          <a:stretch xmlns:a="http://schemas.openxmlformats.org/drawingml/2006/main"/>
        </p:blipFill>
        <p:spPr>
          <a:xfrm xmlns:a="http://schemas.openxmlformats.org/drawingml/2006/main">
            <a:off x="1200150" y="16383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DB36DCA9-123C-454A-A6C5-AB1EC874D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6002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IDENTIFY &amp; BLOCK</a:t>
            </a:r>
          </a:p>
        </p:txBody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BA72C692-AAA8-4D55-A665-F60329579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8097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Attribute crew and stop spread</a:t>
            </a:r>
          </a:p>
        </p:txBody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FC47B774-0DC5-43D9-883D-92041FF19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AADAC31F-060B-49AB-AA1C-D945DB7E2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09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492AE040-E9ED-406C-B649-CCA9F7E0C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7650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pic>
        <p:nvPicPr>
          <p:cNvPr id="3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b8cb3b9f564fa9"/>
          <a:stretch xmlns:a="http://schemas.openxmlformats.org/drawingml/2006/main"/>
        </p:blipFill>
        <p:spPr>
          <a:xfrm xmlns:a="http://schemas.openxmlformats.org/drawingml/2006/main">
            <a:off x="1200150" y="24193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8073366D-C43B-4141-AF54-1532A9FE4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3812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ASSESS LOSS</a:t>
            </a:r>
          </a:p>
        </p:txBody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DCBED774-DAD6-4447-A744-0F1D22E58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5908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Scope damage and recovery path</a:t>
            </a:r>
          </a:p>
        </p:txBody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DA21481D-A134-4F34-A0FA-D291BDC20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1F7D5DA9-A898-46FD-9FB2-7E4004636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908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FA7A6EFF-E00C-40CE-A3DB-A7030D029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575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pic>
        <p:nvPicPr>
          <p:cNvPr id="3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dcd6f094644fea"/>
          <a:stretch xmlns:a="http://schemas.openxmlformats.org/drawingml/2006/main"/>
        </p:blipFill>
        <p:spPr>
          <a:xfrm xmlns:a="http://schemas.openxmlformats.org/drawingml/2006/main">
            <a:off x="1200150" y="32004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02094D7E-2D47-45D2-80FF-EDB7F2060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1623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RECOVER DATA</a:t>
            </a:r>
          </a:p>
        </p:txBody>
      </p:sp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28084740-AED4-4243-AC6D-34F58E0B9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371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Restore by business priority</a:t>
            </a:r>
          </a:p>
        </p:txBody>
      </p:sp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268CD930-FB32-42B4-86A1-D3323E822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4668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38FB172F-DBB5-40B5-BF3B-BF1EDFAFB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287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CB071480-E699-46C9-91FB-502432E2D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954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pic>
        <p:nvPicPr>
          <p:cNvPr id="3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191c8256d4491c"/>
          <a:stretch xmlns:a="http://schemas.openxmlformats.org/drawingml/2006/main"/>
        </p:blipFill>
        <p:spPr>
          <a:xfrm xmlns:a="http://schemas.openxmlformats.org/drawingml/2006/main">
            <a:off x="8877300" y="16383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681FE051-52A1-458E-BFC4-B92FBDE12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6002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MONITOR EXPOSURE</a:t>
            </a:r>
          </a:p>
        </p:txBody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C1405BE6-BAFA-4BCF-A060-131046B81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8097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Leak sites and public exposure</a:t>
            </a:r>
          </a:p>
        </p:txBody>
      </p:sp>
      <p:sp>
        <p:nvSpPr>
          <p:cNvPr id="153" name="">
            <a:extLst xmlns:a="http://schemas.openxmlformats.org/drawingml/2006/main">
              <a:ext uri="{FF2B5EF4-FFF2-40B4-BE49-F238E27FC236}">
                <a16:creationId xmlns:a16="http://schemas.microsoft.com/office/drawing/2014/main" id="{D953DCC7-1427-4DE7-99F3-43CEEA203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24790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1EF0706D-E89C-4BBC-B148-84371AC75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09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CF0CE687-923F-4BC0-9577-C158D44BD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7650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pic>
        <p:nvPicPr>
          <p:cNvPr id="3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4c9a7e7dc440df"/>
          <a:stretch xmlns:a="http://schemas.openxmlformats.org/drawingml/2006/main"/>
        </p:blipFill>
        <p:spPr>
          <a:xfrm xmlns:a="http://schemas.openxmlformats.org/drawingml/2006/main">
            <a:off x="8877300" y="24193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93372FBE-F188-446D-A687-1275BAF75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3812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HARDEN</a:t>
            </a:r>
          </a:p>
        </p:txBody>
      </p:sp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9427E7CB-3D1C-41B2-8408-AD97A6397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5908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Prevent secondary extortion</a:t>
            </a:r>
          </a:p>
        </p:txBody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A578DB3D-661D-4359-BF4A-B3F05FEA0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0289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60" name="">
            <a:extLst xmlns:a="http://schemas.openxmlformats.org/drawingml/2006/main">
              <a:ext uri="{FF2B5EF4-FFF2-40B4-BE49-F238E27FC236}">
                <a16:creationId xmlns:a16="http://schemas.microsoft.com/office/drawing/2014/main" id="{07CF1B95-A414-4CF4-8D1D-2225F4046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1908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1" name="">
            <a:extLst xmlns:a="http://schemas.openxmlformats.org/drawingml/2006/main">
              <a:ext uri="{FF2B5EF4-FFF2-40B4-BE49-F238E27FC236}">
                <a16:creationId xmlns:a16="http://schemas.microsoft.com/office/drawing/2014/main" id="{C375B9A8-67E6-4E85-8D9F-A5618420E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2575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pic>
        <p:nvPicPr>
          <p:cNvPr id="3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81a685170a434d"/>
          <a:stretch xmlns:a="http://schemas.openxmlformats.org/drawingml/2006/main"/>
        </p:blipFill>
        <p:spPr>
          <a:xfrm xmlns:a="http://schemas.openxmlformats.org/drawingml/2006/main">
            <a:off x="8877300" y="32004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63" name="">
            <a:extLst xmlns:a="http://schemas.openxmlformats.org/drawingml/2006/main">
              <a:ext uri="{FF2B5EF4-FFF2-40B4-BE49-F238E27FC236}">
                <a16:creationId xmlns:a16="http://schemas.microsoft.com/office/drawing/2014/main" id="{92115C6B-D357-4603-B3FC-AD563BB72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1623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TRACE &amp; EVICT</a:t>
            </a:r>
          </a:p>
        </p:txBody>
      </p:sp>
      <p:sp>
        <p:nvSpPr>
          <p:cNvPr id="164" name="">
            <a:extLst xmlns:a="http://schemas.openxmlformats.org/drawingml/2006/main">
              <a:ext uri="{FF2B5EF4-FFF2-40B4-BE49-F238E27FC236}">
                <a16:creationId xmlns:a16="http://schemas.microsoft.com/office/drawing/2014/main" id="{1B0AF6B7-34E3-4234-B54F-85AC74AEA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371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Remove attacker access</a:t>
            </a:r>
          </a:p>
        </p:txBody>
      </p:sp>
      <p:sp>
        <p:nvSpPr>
          <p:cNvPr id="165" name="">
            <a:extLst xmlns:a="http://schemas.openxmlformats.org/drawingml/2006/main">
              <a:ext uri="{FF2B5EF4-FFF2-40B4-BE49-F238E27FC236}">
                <a16:creationId xmlns:a16="http://schemas.microsoft.com/office/drawing/2014/main" id="{4D6AC083-24C2-4A0A-97BD-7CA23958A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019800"/>
            <a:ext cx="103632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4140C">
              <a:alpha val="92000"/>
            </a:srgbClr>
          </a:solidFill>
          <a:ln xmlns:a="http://schemas.openxmlformats.org/drawingml/2006/main" w="10478">
            <a:solidFill>
              <a:srgbClr val="2E9F56">
                <a:alpha val="72000"/>
              </a:srgbClr>
            </a:solidFill>
            <a:prstDash val="solid"/>
          </a:ln>
        </p:spPr>
      </p:sp>
      <p:pic>
        <p:nvPicPr>
          <p:cNvPr id="3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3d4bfd7e5a4abb"/>
          <a:stretch xmlns:a="http://schemas.openxmlformats.org/drawingml/2006/main"/>
        </p:blipFill>
        <p:spPr>
          <a:xfrm xmlns:a="http://schemas.openxmlformats.org/drawingml/2006/main">
            <a:off x="10477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7" name="">
            <a:extLst xmlns:a="http://schemas.openxmlformats.org/drawingml/2006/main">
              <a:ext uri="{FF2B5EF4-FFF2-40B4-BE49-F238E27FC236}">
                <a16:creationId xmlns:a16="http://schemas.microsoft.com/office/drawing/2014/main" id="{C4B9836B-71D2-4E5E-BB4D-DCBC510CB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NEGOTIATION</a:t>
            </a:r>
          </a:p>
        </p:txBody>
      </p:sp>
      <p:pic>
        <p:nvPicPr>
          <p:cNvPr id="3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b6be0293004dcf"/>
          <a:stretch xmlns:a="http://schemas.openxmlformats.org/drawingml/2006/main"/>
        </p:blipFill>
        <p:spPr>
          <a:xfrm xmlns:a="http://schemas.openxmlformats.org/drawingml/2006/main">
            <a:off x="36385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9" name="">
            <a:extLst xmlns:a="http://schemas.openxmlformats.org/drawingml/2006/main">
              <a:ext uri="{FF2B5EF4-FFF2-40B4-BE49-F238E27FC236}">
                <a16:creationId xmlns:a16="http://schemas.microsoft.com/office/drawing/2014/main" id="{49C99199-C29C-407D-A586-0C47772AE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EVIDENCE</a:t>
            </a:r>
          </a:p>
        </p:txBody>
      </p:sp>
      <p:sp>
        <p:nvSpPr>
          <p:cNvPr id="170" name="">
            <a:extLst xmlns:a="http://schemas.openxmlformats.org/drawingml/2006/main">
              <a:ext uri="{FF2B5EF4-FFF2-40B4-BE49-F238E27FC236}">
                <a16:creationId xmlns:a16="http://schemas.microsoft.com/office/drawing/2014/main" id="{071CF86A-09EF-4B72-9315-DAE40B9B7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36960a3dc6495b"/>
          <a:stretch xmlns:a="http://schemas.openxmlformats.org/drawingml/2006/main"/>
        </p:blipFill>
        <p:spPr>
          <a:xfrm xmlns:a="http://schemas.openxmlformats.org/drawingml/2006/main">
            <a:off x="62293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72" name="">
            <a:extLst xmlns:a="http://schemas.openxmlformats.org/drawingml/2006/main">
              <a:ext uri="{FF2B5EF4-FFF2-40B4-BE49-F238E27FC236}">
                <a16:creationId xmlns:a16="http://schemas.microsoft.com/office/drawing/2014/main" id="{70D6FD1F-37A9-4AFC-A0AB-4C709053A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RECOVERY</a:t>
            </a:r>
          </a:p>
        </p:txBody>
      </p:sp>
      <p:sp>
        <p:nvSpPr>
          <p:cNvPr id="173" name="">
            <a:extLst xmlns:a="http://schemas.openxmlformats.org/drawingml/2006/main">
              <a:ext uri="{FF2B5EF4-FFF2-40B4-BE49-F238E27FC236}">
                <a16:creationId xmlns:a16="http://schemas.microsoft.com/office/drawing/2014/main" id="{F01F5D39-BB90-41F6-9D34-7C96CA730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27723c43c14ddd"/>
          <a:stretch xmlns:a="http://schemas.openxmlformats.org/drawingml/2006/main"/>
        </p:blipFill>
        <p:spPr>
          <a:xfrm xmlns:a="http://schemas.openxmlformats.org/drawingml/2006/main">
            <a:off x="88201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75" name="">
            <a:extLst xmlns:a="http://schemas.openxmlformats.org/drawingml/2006/main">
              <a:ext uri="{FF2B5EF4-FFF2-40B4-BE49-F238E27FC236}">
                <a16:creationId xmlns:a16="http://schemas.microsoft.com/office/drawing/2014/main" id="{76ECD30D-2D55-4010-8E57-0FE48BA6C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HARDENING</a:t>
            </a:r>
          </a:p>
        </p:txBody>
      </p:sp>
      <p:sp>
        <p:nvSpPr>
          <p:cNvPr id="176" name="">
            <a:extLst xmlns:a="http://schemas.openxmlformats.org/drawingml/2006/main">
              <a:ext uri="{FF2B5EF4-FFF2-40B4-BE49-F238E27FC236}">
                <a16:creationId xmlns:a16="http://schemas.microsoft.com/office/drawing/2014/main" id="{BBC1A1AC-82BD-49C6-AA38-032C69678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5196242"/>
      </p:ext>
    </p:extLst>
  </p:cSld>
</p:sld>
</file>

<file path=ppt/slides/slide6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3110A"/>
            </a:gs>
            <a:gs pos="65000">
              <a:srgbClr val="06180F"/>
            </a:gs>
            <a:gs pos="100000">
              <a:srgbClr val="082A16"/>
            </a:gs>
          </a:gsLst>
          <a:lin ang="9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B338500-3C84-4767-96E8-3A7154E0C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E3B1F">
                  <a:alpha val="85000"/>
                </a:srgbClr>
              </a:gs>
              <a:gs pos="72000">
                <a:srgbClr val="03110A">
                  <a:alpha val="0"/>
                </a:srgbClr>
              </a:gs>
            </a:gsLst>
            <a:path path="shape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1F8510-51F1-4D7A-9D69-D04437DC0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D4B8D5E-BFFB-4E8F-A217-63C1A6E31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E8CB92-A346-46AB-8C9E-803C36D6D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A8510B-3494-48A3-A785-7642CE2EB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53B490-EAA9-43B7-9CA9-BE10C2840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663F34D-4D6D-436F-B818-96DDB84D8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3D80B6-4C98-4DE5-A4B1-5BA579A4B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B2EFC9-8C6E-4A4F-9FD5-B805A18BD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E6CC5A8-3985-4266-A349-F803935D8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FE78DAD-3BA8-46F8-A694-5CBD789DD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F91196-152E-4D91-BDCD-1CF16DD10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13EE30-CFDE-40D2-8978-BB159393E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97AF000-7E6A-40A6-84EF-002F1AF62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2352A8A-CF50-4F67-8B61-0AE493B28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82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ED4765E-CDB5-4E14-A849-39001E67E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190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E86E4CD-08E0-4931-A7C0-FD49B93B9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876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2F51BB3-D01B-4EA5-BEEE-A811C856B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2562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56261C1-122C-4106-92F1-E902CE85E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248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61091E5-7574-4C3E-AD73-A78565B28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9338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247F02E-B111-4CC9-9A25-1E12CE330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4619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429B13C-35D6-4DFD-A908-0F05200A4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305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4C7795F-546A-4DEE-B528-C98C92331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991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F438470-8684-40B0-9C60-BE9F16B13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677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7583C6F-21CD-4FE2-9E57-415E62879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1143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956B784-FB68-422D-9190-133486B4C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5425" y="1819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5D0E561-FC25-418C-AEEA-72E69B958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495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4DCF273-990E-4E91-A4A0-9505C7A49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3171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B733538-608A-47FE-91EF-E20AE5329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848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5C241A3-3261-4A07-B67E-C70F1AC6F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524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7104F7B-0B12-4C73-9A10-E335B2F2E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200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117B714-3829-457C-810A-A986DC557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4975" y="5876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D192790-C4D1-4C5D-A752-03FC96A9C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1504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CA6CCFB-93AC-44B3-8124-479999F55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34825" y="2181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A84B5E6-7E44-4C20-8C62-652AF938F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857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DE883F7-C507-4B93-B192-CE4B74E07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3533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3249768-5A36-4CE1-AA7B-094934495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210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CDFCE37-AA98-454E-8D88-3113F2F40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2575" y="4886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BD71DDC-1D01-4647-B77A-837D3D50F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62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9A0FC98-E376-4088-91D1-41CE75F01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1190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C36DFFE-58B8-4419-8437-49475F1A9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1866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971EC95-7D43-484D-9AA6-D11BC18E9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82275" y="2543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365C782-A8B0-474A-BE4F-7AF23B7ED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3219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FD43B5F-FB24-489B-B406-B54574A1F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3895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DE0566B-FFD6-41BA-8AFC-86F23509E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572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7B515BAC-5AE8-4AFD-9DB7-02A51EFF3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5248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4B3DF0A-C45D-481C-A200-F86D4BEA2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5924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19047636-41B0-4253-A55C-2EA311D99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552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620F6827-A0F3-4B31-ACB8-8D31CA67A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28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313ED44-84E1-4FB7-AFD4-84D5831AC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905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B6DDE2A0-2404-412A-8228-99DCCBB93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4650" y="3581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4DE4C1B1-CF89-46B3-BD92-485E0D070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39575" y="4257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61ACE95D-A714-466E-B580-84B8FDD8D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933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3CAB22E0-0DF4-48FA-879D-3DF8F8A7A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5610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007B8DE5-8B0E-4827-8471-71082D986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238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ABD99D2F-9FC8-40DF-9B37-B6053D2D4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1914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ADECC348-0739-4D92-B962-CCBC6065A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90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538C5E9F-3B84-4BD6-8C6F-705EFAC76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3267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BC08635B-0FDF-4A24-858E-4ED6B68DA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943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5147E8C0-A33D-46AD-BCA4-1692AC79B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4619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8E7AC789-1376-459A-939F-2EAD6D479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91950" y="5295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5673A461-2529-4FAA-B0D3-CE923111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5972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5F511325-F482-405F-96AF-DD3B7EF8E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600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17222614-D7DE-458F-9EB8-02ECD3AB0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4775" y="2276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DA5E6E3C-299C-49D9-BC45-31EC3FA4F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9527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612263AA-B202-43A6-8426-E793A5C84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6290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CAC5B016-A313-459F-948F-F952EBC4B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3053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F84417FF-5952-4F28-9C30-E9200AB06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4981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01AF5DCF-2FE3-4130-AA61-EA2C54CC7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5657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44B9CCD0-2BB1-41B4-93C8-5BCEE8629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44325" y="1285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5D0C02BC-734E-4740-85FD-F9FAC2044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62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B6BB8AE5-7A49-42B8-A734-6E681A162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2638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9B61A249-E022-48F5-BDF5-CE8541029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3147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647050C2-20E2-4ABA-B7B1-3C88BA430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39909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C8807E2C-FE81-4CD4-B39A-6B228E63A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67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CDF1B20B-680E-42ED-8565-AC732EAA3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5343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ABE0C19E-077A-436D-9A65-1BDB2337E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019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1A3FE216-B5C5-487A-99BB-2D42BA497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1647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71F4C02C-8ADD-493D-B855-A2F35DBBA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96700" y="2324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30725A26-F322-46B4-87F4-6D1BB4D8A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3000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54FAEFFE-2C16-4DA9-9E66-7DD6B8ED4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676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4CB20F49-7810-43BD-97D4-CE1D957CB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4352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9494D9F3-5BBE-4629-AB8F-4E9078457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5029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3D503BF2-1C39-49F0-B7DF-556497029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5705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ED45EAD6-21E1-4E6D-9F20-E90B75251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333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FE1D4C34-2BDA-48B9-A2AB-AC33D9F61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2009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3BF94003-0954-4F7D-B026-DA0BB55C8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686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618394CD-7E0B-491F-8DCD-0A5097766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49075" y="3362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33ADD10F-CC57-4BB4-8B72-9965E2ADA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038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6F6C64D4-7077-4874-9D17-700275BCD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4714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BA8B31EF-F1F4-4F7E-BD52-E6F2F26DD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391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E5384C1A-C9DE-42DA-9F91-04800FC49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6067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C0718873-6A9E-424C-9D31-7788A4916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695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42EA7016-4E78-4A31-AE8E-4C020E1C9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2371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B82BC65D-5C6D-45C9-AC0F-040E306EF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48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4A5030F7-F51C-4D1D-B8B9-B332B949B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525" y="3724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4819EC2D-4E87-4C86-9003-D7D97EA3C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01450" y="4400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D82388A4-5351-48FB-96FF-CAF17920B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5076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41BE060B-DCE6-41B3-A205-789B24E56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5753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771724AD-9699-46F2-9DD8-3B458839C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4275" y="1381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7BA70A64-408F-4643-8ED1-2C2D0CCED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057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B2B9785A-70CE-4CEB-995F-76BE97FE3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733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5A3205C6-BB88-4804-835F-7F6EA1EFF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409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B0B5B54B-79B2-4D51-8A3D-3157497A2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086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4A56ACAA-8ED2-4C65-9F5A-66A8751EE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4762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58B9E437-C83A-47CC-AD1B-8AEBFFC1E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3825" y="5438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D3A5A581-D68E-4A9F-9411-CBC47914C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115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E1D4B769-8D47-47EE-8861-4479A3C89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1743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2AED086F-F277-4D7B-98F0-68F405394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419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005B1ADC-58B2-4E3A-B537-84508B865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095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6B7BD728-4517-41BE-99BE-510A32228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71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21563313-CFC2-43AC-898E-D3C5BCC2E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4448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96F3D6C8-6CCC-4646-A413-84E93953F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5124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63C996D8-99CF-4169-9C7C-85E5E32D4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1275" y="5800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18305732-D380-44F3-8A5B-753A0CB92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58000"/>
              </a:srgbClr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9484F107-DE4C-4A2C-B523-5A9475A26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48000"/>
              </a:srgbClr>
            </a:solidFill>
            <a:prstDash val="solid"/>
          </a:ln>
        </p:spPr>
      </p:sp>
      <p:pic>
        <p:nvPicPr>
          <p:cNvPr id="2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bbe736651e458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1E3D3765-D79F-4CFB-839B-F512D651B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82000"/>
                </a:srgbClr>
              </a:gs>
              <a:gs pos="44000">
                <a:srgbClr val="020A06">
                  <a:alpha val="48000"/>
                </a:srgbClr>
              </a:gs>
              <a:gs pos="100000">
                <a:srgbClr val="020A06">
                  <a:alpha val="58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FAA2A265-71E6-4857-94F3-9E970178D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55000"/>
                </a:srgbClr>
              </a:gs>
              <a:gs pos="42000">
                <a:srgbClr val="020A06">
                  <a:alpha val="0"/>
                </a:srgbClr>
              </a:gs>
              <a:gs pos="100000">
                <a:srgbClr val="020A06">
                  <a:alpha val="28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5350D450-FCEF-4555-88AC-EF90A58B2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78000"/>
              </a:srgbClr>
            </a:solidFill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45DC4433-A810-40F6-A8E7-08B87AE1D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62000"/>
              </a:srgbClr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719E8EC5-3B2E-4EE0-ACD3-C0CA4BC9C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286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VENTRADE TECHNOLOGY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105CBB78-46AA-48F5-AAE7-EBEF80A8E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320000">
            <a:off x="1314450" y="171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9050">
            <a:solidFill>
              <a:srgbClr val="33D05E"/>
            </a:solidFill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21CA6256-F944-4E3C-A8AF-FA177586F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3400"/>
            <a:ext cx="990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48-HOUR EMERGENCY PRE-PROCESSING</a:t>
            </a:r>
          </a:p>
        </p:txBody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543E96AF-D1EC-4C94-9C3A-7CA0E3048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90600"/>
            <a:ext cx="742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Three parallel tracks create management-ready answers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48E877C7-F77A-44B4-8B37-7036F87A4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72850" y="633412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1EDC2432-C7DA-4E65-813E-C604E8F8F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086350"/>
            <a:ext cx="4000500" cy="47625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4140C">
              <a:alpha val="76000"/>
            </a:srgbClr>
          </a:solidFill>
          <a:ln xmlns:a="http://schemas.openxmlformats.org/drawingml/2006/main" w="10478">
            <a:solidFill>
              <a:srgbClr val="71F36F">
                <a:alpha val="70000"/>
              </a:srgbClr>
            </a:solidFill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C9892613-9F1F-49C4-9C2F-A75BFE631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5229225"/>
            <a:ext cx="3581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rPr>
              <a:t>48H WAR ROOM</a:t>
            </a:r>
          </a:p>
        </p:txBody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7810746E-9277-4621-91EC-BB185732D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FDF7FC55-7831-44F2-8E2D-B2493A1C0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287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FFAC17EA-4476-4F9E-90FF-38831A675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954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pic>
        <p:nvPicPr>
          <p:cNvPr id="30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f1bccf64984901"/>
          <a:stretch xmlns:a="http://schemas.openxmlformats.org/drawingml/2006/main"/>
        </p:blipFill>
        <p:spPr>
          <a:xfrm xmlns:a="http://schemas.openxmlformats.org/drawingml/2006/main">
            <a:off x="1200150" y="16383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0FA03112-DD41-4979-ADE8-ED3D8C1BD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6002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T+0 CONFIRM</a:t>
            </a:r>
          </a:p>
        </p:txBody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FF7F2651-C507-4A2D-891E-08C0AFA19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8097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Attack verified and team mobilized</a:t>
            </a:r>
          </a:p>
        </p:txBody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5B069BC8-E9BE-453A-AB7D-F1F7BEDA6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464FD503-ADCD-4F05-A4A7-5336A6E90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09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44655D1E-7026-48EE-9E26-38628C2AB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7650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pic>
        <p:nvPicPr>
          <p:cNvPr id="3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c1622e88a744f4"/>
          <a:stretch xmlns:a="http://schemas.openxmlformats.org/drawingml/2006/main"/>
        </p:blipFill>
        <p:spPr>
          <a:xfrm xmlns:a="http://schemas.openxmlformats.org/drawingml/2006/main">
            <a:off x="1200150" y="24193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03648416-8E7A-4324-96FD-D72535693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3812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CONTAIN</a:t>
            </a:r>
          </a:p>
        </p:txBody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5951051A-ADB5-4FFB-8F28-DC67D9307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5908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Malware analysis and rapid hardening</a:t>
            </a:r>
          </a:p>
        </p:txBody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6485E390-EBCD-4F37-9D62-EF61893A3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6C345434-4579-4EB4-A441-DF88BF9C6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908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0225B370-9414-4714-8641-A9178CB06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575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pic>
        <p:nvPicPr>
          <p:cNvPr id="3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57b6a8354e4160"/>
          <a:stretch xmlns:a="http://schemas.openxmlformats.org/drawingml/2006/main"/>
        </p:blipFill>
        <p:spPr>
          <a:xfrm xmlns:a="http://schemas.openxmlformats.org/drawingml/2006/main">
            <a:off x="1200150" y="32004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28D438DF-8C55-4DFF-9679-9273D4C60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1623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ASSESS</a:t>
            </a:r>
          </a:p>
        </p:txBody>
      </p:sp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226748AD-56B1-4FF4-8696-0E2C6ED41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371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Data-loss scope and recovery testing</a:t>
            </a:r>
          </a:p>
        </p:txBody>
      </p:sp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F281843B-C1EA-481B-A18B-28DD31D19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4668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D2541A7D-F5CE-490E-8E01-37F51D626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287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E93AB27E-FAF1-475A-92F5-D7D3CF3F2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954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pic>
        <p:nvPicPr>
          <p:cNvPr id="3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17d0db3c4b4b01"/>
          <a:stretch xmlns:a="http://schemas.openxmlformats.org/drawingml/2006/main"/>
        </p:blipFill>
        <p:spPr>
          <a:xfrm xmlns:a="http://schemas.openxmlformats.org/drawingml/2006/main">
            <a:off x="8877300" y="16383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02562851-1E30-4797-A04C-09FFEB4A3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6002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TRACE</a:t>
            </a:r>
          </a:p>
        </p:txBody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D20C6981-DF68-4C87-BBEB-46066A18C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8097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Intrusion path and group ID</a:t>
            </a:r>
          </a:p>
        </p:txBody>
      </p:sp>
      <p:sp>
        <p:nvSpPr>
          <p:cNvPr id="153" name="">
            <a:extLst xmlns:a="http://schemas.openxmlformats.org/drawingml/2006/main">
              <a:ext uri="{FF2B5EF4-FFF2-40B4-BE49-F238E27FC236}">
                <a16:creationId xmlns:a16="http://schemas.microsoft.com/office/drawing/2014/main" id="{6FD6E1B0-8AFA-45B8-A049-21F754CDE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24790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E13D00F6-752C-496E-A2D7-8DB158EEB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09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0C67D80D-379A-4094-BE44-5C97AFA3B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7650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pic>
        <p:nvPicPr>
          <p:cNvPr id="3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861774cdce40f4"/>
          <a:stretch xmlns:a="http://schemas.openxmlformats.org/drawingml/2006/main"/>
        </p:blipFill>
        <p:spPr>
          <a:xfrm xmlns:a="http://schemas.openxmlformats.org/drawingml/2006/main">
            <a:off x="8877300" y="24193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2757449C-3DC3-4849-99BC-6EA41892D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3812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REPORT</a:t>
            </a:r>
          </a:p>
        </p:txBody>
      </p:sp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DB5C9357-6293-4F3A-86B8-92D8F6519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5908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Regulatory package prepared</a:t>
            </a:r>
          </a:p>
        </p:txBody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CC11A093-7EA5-4757-BDE7-E472FA3FD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0289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60" name="">
            <a:extLst xmlns:a="http://schemas.openxmlformats.org/drawingml/2006/main">
              <a:ext uri="{FF2B5EF4-FFF2-40B4-BE49-F238E27FC236}">
                <a16:creationId xmlns:a16="http://schemas.microsoft.com/office/drawing/2014/main" id="{24FBA60E-4CE8-43D5-A858-0432AA3EE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1908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1" name="">
            <a:extLst xmlns:a="http://schemas.openxmlformats.org/drawingml/2006/main">
              <a:ext uri="{FF2B5EF4-FFF2-40B4-BE49-F238E27FC236}">
                <a16:creationId xmlns:a16="http://schemas.microsoft.com/office/drawing/2014/main" id="{7CC95DDA-C287-498A-826B-65CAEAFFD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2575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pic>
        <p:nvPicPr>
          <p:cNvPr id="3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5571f4d7b34782"/>
          <a:stretch xmlns:a="http://schemas.openxmlformats.org/drawingml/2006/main"/>
        </p:blipFill>
        <p:spPr>
          <a:xfrm xmlns:a="http://schemas.openxmlformats.org/drawingml/2006/main">
            <a:off x="8877300" y="32004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63" name="">
            <a:extLst xmlns:a="http://schemas.openxmlformats.org/drawingml/2006/main">
              <a:ext uri="{FF2B5EF4-FFF2-40B4-BE49-F238E27FC236}">
                <a16:creationId xmlns:a16="http://schemas.microsoft.com/office/drawing/2014/main" id="{111C17B2-E09B-4BCC-A190-EC43D5BD6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1623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DELIVER</a:t>
            </a:r>
          </a:p>
        </p:txBody>
      </p:sp>
      <p:sp>
        <p:nvSpPr>
          <p:cNvPr id="164" name="">
            <a:extLst xmlns:a="http://schemas.openxmlformats.org/drawingml/2006/main">
              <a:ext uri="{FF2B5EF4-FFF2-40B4-BE49-F238E27FC236}">
                <a16:creationId xmlns:a16="http://schemas.microsoft.com/office/drawing/2014/main" id="{9D2D5A2A-6353-4737-B89D-0209A7CBA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371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Actionable pre-processing report</a:t>
            </a:r>
          </a:p>
        </p:txBody>
      </p:sp>
      <p:sp>
        <p:nvSpPr>
          <p:cNvPr id="165" name="">
            <a:extLst xmlns:a="http://schemas.openxmlformats.org/drawingml/2006/main">
              <a:ext uri="{FF2B5EF4-FFF2-40B4-BE49-F238E27FC236}">
                <a16:creationId xmlns:a16="http://schemas.microsoft.com/office/drawing/2014/main" id="{2BB1A8A2-713A-4D2B-8ED8-25763AF44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019800"/>
            <a:ext cx="103632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4140C">
              <a:alpha val="92000"/>
            </a:srgbClr>
          </a:solidFill>
          <a:ln xmlns:a="http://schemas.openxmlformats.org/drawingml/2006/main" w="10478">
            <a:solidFill>
              <a:srgbClr val="2E9F56">
                <a:alpha val="72000"/>
              </a:srgbClr>
            </a:solidFill>
            <a:prstDash val="solid"/>
          </a:ln>
        </p:spPr>
      </p:sp>
      <p:pic>
        <p:nvPicPr>
          <p:cNvPr id="3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a14a7c91fc4a3c"/>
          <a:stretch xmlns:a="http://schemas.openxmlformats.org/drawingml/2006/main"/>
        </p:blipFill>
        <p:spPr>
          <a:xfrm xmlns:a="http://schemas.openxmlformats.org/drawingml/2006/main">
            <a:off x="10477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7" name="">
            <a:extLst xmlns:a="http://schemas.openxmlformats.org/drawingml/2006/main">
              <a:ext uri="{FF2B5EF4-FFF2-40B4-BE49-F238E27FC236}">
                <a16:creationId xmlns:a16="http://schemas.microsoft.com/office/drawing/2014/main" id="{C2AC375E-9E10-41E3-88CB-D7B776AF9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6143625"/>
            <a:ext cx="309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T+0</a:t>
            </a:r>
          </a:p>
        </p:txBody>
      </p:sp>
      <p:pic>
        <p:nvPicPr>
          <p:cNvPr id="3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a268563ded45b5"/>
          <a:stretch xmlns:a="http://schemas.openxmlformats.org/drawingml/2006/main"/>
        </p:blipFill>
        <p:spPr>
          <a:xfrm xmlns:a="http://schemas.openxmlformats.org/drawingml/2006/main">
            <a:off x="45021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9" name="">
            <a:extLst xmlns:a="http://schemas.openxmlformats.org/drawingml/2006/main">
              <a:ext uri="{FF2B5EF4-FFF2-40B4-BE49-F238E27FC236}">
                <a16:creationId xmlns:a16="http://schemas.microsoft.com/office/drawing/2014/main" id="{7D4B2394-47A1-4396-A415-A910110CC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8850" y="6143625"/>
            <a:ext cx="309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T+24H</a:t>
            </a:r>
          </a:p>
        </p:txBody>
      </p:sp>
      <p:sp>
        <p:nvSpPr>
          <p:cNvPr id="170" name="">
            <a:extLst xmlns:a="http://schemas.openxmlformats.org/drawingml/2006/main">
              <a:ext uri="{FF2B5EF4-FFF2-40B4-BE49-F238E27FC236}">
                <a16:creationId xmlns:a16="http://schemas.microsoft.com/office/drawing/2014/main" id="{8AA6A236-3CBA-4CCA-98C0-EA4090409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e16700fe394d9f"/>
          <a:stretch xmlns:a="http://schemas.openxmlformats.org/drawingml/2006/main"/>
        </p:blipFill>
        <p:spPr>
          <a:xfrm xmlns:a="http://schemas.openxmlformats.org/drawingml/2006/main">
            <a:off x="79565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72" name="">
            <a:extLst xmlns:a="http://schemas.openxmlformats.org/drawingml/2006/main">
              <a:ext uri="{FF2B5EF4-FFF2-40B4-BE49-F238E27FC236}">
                <a16:creationId xmlns:a16="http://schemas.microsoft.com/office/drawing/2014/main" id="{C33AFDC0-B3E3-40BA-A772-D55FF43B7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6143625"/>
            <a:ext cx="309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T+48H</a:t>
            </a:r>
          </a:p>
        </p:txBody>
      </p:sp>
      <p:sp>
        <p:nvSpPr>
          <p:cNvPr id="173" name="">
            <a:extLst xmlns:a="http://schemas.openxmlformats.org/drawingml/2006/main">
              <a:ext uri="{FF2B5EF4-FFF2-40B4-BE49-F238E27FC236}">
                <a16:creationId xmlns:a16="http://schemas.microsoft.com/office/drawing/2014/main" id="{9DC40F97-5403-4E63-BC58-5106E6CE8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32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351393696"/>
      </p:ext>
    </p:extLst>
  </p:cSld>
</p:sld>
</file>

<file path=ppt/slides/slide7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3110A"/>
            </a:gs>
            <a:gs pos="65000">
              <a:srgbClr val="06180F"/>
            </a:gs>
            <a:gs pos="100000">
              <a:srgbClr val="082A16"/>
            </a:gs>
          </a:gsLst>
          <a:lin ang="9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7C6B43A-62CE-4EE0-8E4C-917D6C295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E3B1F">
                  <a:alpha val="85000"/>
                </a:srgbClr>
              </a:gs>
              <a:gs pos="72000">
                <a:srgbClr val="03110A">
                  <a:alpha val="0"/>
                </a:srgbClr>
              </a:gs>
            </a:gsLst>
            <a:path path="shape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432A5FD-CE44-4DC7-A278-2E152A48D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FA3DAE-3B96-47FC-9742-AF5063E07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70CC82D-F122-4F0F-A681-F9BE2B6C4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0282C07-19A5-4A57-8480-BB35BDABA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CC4A6CE-2346-415E-BF32-7F0AA37E9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E57858-B58F-4F42-A8A0-92D906EC3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C896DA1-6F53-411B-A680-A6AE7A385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2A81FFB-C47C-4EC4-8B7D-7DE75ED3B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A0F00E5-704A-42C9-A68A-98FDC7A5D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F7BC2D-4E68-4F65-BC56-815A2B889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72CB535-DAF0-47A0-B076-F55AE5CE6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D6C7FF-8E0F-4170-8FFB-F40E2D2E5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2D96CFA-ED5C-4EDD-A1EE-39A5856D2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F5081E8-E809-43E1-A500-E7263F2C6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82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A97759D-15E3-4CC6-91C4-7D49563CF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190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CB6F82C-2094-4E43-8253-2E81ABC57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876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84736E7-7F3A-4EFA-A0D4-04CDF13E7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2562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AADE620-5C41-419A-9F3F-936D7BC7F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248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BF6DAAE-2C5D-4D5B-8B99-B08766648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9338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E6A6409-8C9D-473C-B90C-0A97FFA75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4619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65E8215-919D-40D2-9689-F68ED8DBD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305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8140C4C-D24B-4C37-A58D-247C1B93D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991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902FC04-6D98-4276-A8C7-9A5172ADD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677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B5A771B-0D8B-4B8E-AFA8-EE1D61FB1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1143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15AB404-F53F-40CD-BE8B-C90384437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5425" y="1819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51DAE9F-016E-417B-8B9D-742234FF4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495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CB309D3-D195-437B-91DF-318065F48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3171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9E84A7A-9F5F-4E64-A2ED-C111DF887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848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47647A2-9777-4350-AAA5-1E0B96B73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524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E611BB1-9AA4-43F5-B37A-08EF8E9F6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200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F18590E-7B17-46D8-A982-AF43EFD9C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4975" y="5876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47FC61F-EF50-4038-9D8A-75EAE1E73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1504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2CD156D-2829-4137-8FF8-A6026674E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34825" y="2181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855EE7D-EDCD-490E-8F81-B8DEB863D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857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A05C0D0-F28A-44D1-B862-F922A2557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3533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603EDE5-D9D8-47E6-A879-C9C025B90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210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77B7718-7F22-463E-9134-A2F885645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2575" y="4886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7591824-BE28-4CEB-BC78-02987F64B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62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E0027FB-1F71-44DA-A998-5BF8610E9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1190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06DC488-7805-4A59-80F3-6170EEB7B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1866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527607E-F6A7-4DCB-BAF2-643FFDB91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82275" y="2543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8DA6D58-C903-460D-8F67-4DAA83AA6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3219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FCA85DE-51C5-49F5-B6A7-7A3980D46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3895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615F605-2D4F-4B49-953A-9FEA0F37D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572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10FCD38-557E-49AD-87B7-F98085E81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5248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4779C3CD-F121-48CD-83D1-2442F89B0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5924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0033CAA-0D7A-4DC7-A3FF-CD80DDB31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552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EABF7651-A0CA-40BC-88A7-569607E04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28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41131657-DAE2-48C5-BFE5-81EBE7A5C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905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EF1E6940-37F7-43D7-A5E1-5CB60A97C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4650" y="3581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CBD1D0A1-93F5-4E43-A39B-C760D4ECF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39575" y="4257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251F776B-9AF6-411F-9A6A-C22A4389A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933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F99BEEEF-A2F9-4F34-8C2F-04226B13E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5610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E4BC5DF4-84A1-438D-B667-1AE021D91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238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B4E9DDF0-E084-44A0-B5B6-B5B28B5EB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1914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376FD3E3-1CA8-4BDE-9E3B-61E212ABA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90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FEEEC835-6DC4-4B7E-A454-D62FC61EA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3267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71435C71-ADC6-414B-AD3C-D8700D079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943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3FF814C0-FAA9-46B6-A2AE-D760C7278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4619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7880B3B3-742A-495F-B072-E03983966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91950" y="5295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7315236C-FBF1-4D40-AC19-B4EF5E410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5972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CC1FF776-7BA8-4BB1-8F22-DE02DA101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600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036D0B1E-A2CF-4BA3-9713-D529C3A47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4775" y="2276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082EB3E1-17C2-404A-ABDA-C48398FE3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9527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017EC197-F27C-4576-8349-64692D315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6290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CAC13158-8236-47EF-A23C-6A3FBDBE2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3053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371FA7D6-603E-4548-8F16-12ABD359B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4981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46F6AB5F-2AA0-4370-A518-6CC8E56AE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5657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E636F2A8-A8E2-4EFE-BA39-19E102F85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44325" y="1285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D6D5F871-69E4-4466-9519-E7EEEA008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62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8F8AC7F9-FFEA-4887-92C3-6C8B2E50E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2638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36A9DF3F-70B4-472E-8967-33B8CD18F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3147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20D0FF75-D85F-4B22-8A17-B0BB47D2B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39909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268671C6-5F95-4A7F-A96E-5D16DFFA3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67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9D310F82-8AC6-4C6B-9D2D-AECBC6395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5343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2CB2D57C-71F4-4FFB-9418-4F21D69A5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019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BCF31ED4-B41C-4E9C-99D1-FC44D8D9D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1647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9095DEBC-C38F-4166-B16F-96813A110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96700" y="2324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15E23C13-0993-459C-8B31-2855B9D71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3000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E079A435-16BC-4628-84D6-227DCBE4C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676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03C6EFBC-95F4-4EE8-84DB-954C95888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4352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7B246AA2-A789-4095-93CC-FB976F1B1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5029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7FF7D18B-D9BD-49D0-B74F-03BAD4B70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5705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A14BCA02-F38E-4ADB-97C3-F86E7B91D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333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22B5C203-75CB-4EA3-8B00-9268B9884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2009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5EBFDA07-0DF7-4610-8393-6E9E43620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686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DED12502-98FA-4959-8C1A-676A8FEA1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49075" y="3362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461D365A-8BCC-40B9-9537-27B7953DD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038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F03F4F60-AC5F-4064-9A13-86D2546F2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4714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9B0C7EBB-92E7-4297-AD86-61CE8F37D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391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BB25BD2B-5C17-4018-8E50-ECB941728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6067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D5B8FE07-FAFB-4EB9-8953-F66374615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695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C2611601-1198-4C76-92A2-F07E9C9BF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2371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49707B1B-F480-44EE-919B-8A898602C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48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397E0D5C-F347-4712-A723-3F2D0E9EB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525" y="3724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5B9085A8-C87D-4654-BD98-F0045204D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01450" y="4400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5A3FD4B8-997E-425B-B9A6-960E7BFD7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5076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7C87E1AE-4B1D-4250-B707-024914488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5753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B11E76BD-3157-49EF-B723-54B1E5CB8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4275" y="1381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0192C783-45C3-40AE-BD4F-675FFE783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057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A9A29A0A-5F56-421B-9B07-040F7D0BE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733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BB9655E1-E8C0-4655-B135-4EC5F4E0E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409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804234C9-943B-4023-9471-51DB10931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086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88396474-FDAD-4087-BED3-47FA9ECEE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4762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0DAF0DD3-EB5C-4BDD-BF10-FFF6EF1FC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3825" y="5438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AEFB2D87-45E7-4517-8767-106572AB4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115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01E52C61-2E19-4131-A2AD-D3D4EF05F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1743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ADEBEBB7-C047-4B40-BF92-F4DC86E28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419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0155F682-0067-4FBF-9846-27F897B63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095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0CB5D22E-F282-4160-A4DE-FF46A4E1B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71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F3D37B51-0383-45EA-9881-A7E3A225C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4448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500EF650-FD03-4925-B5D3-9416396C6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5124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D915D4F4-E494-4E94-ADD4-3BD429DA9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1275" y="5800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2A330B6E-82D9-4722-9FF1-57E9E4C0D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58000"/>
              </a:srgbClr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FA14E392-A3CA-404A-AA96-58A3A5D62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48000"/>
              </a:srgbClr>
            </a:solidFill>
            <a:prstDash val="solid"/>
          </a:ln>
        </p:spPr>
      </p:sp>
      <p:pic>
        <p:nvPicPr>
          <p:cNvPr id="29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157a48338c4e7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75851D17-8182-4F73-A1C7-4109B222F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82000"/>
                </a:srgbClr>
              </a:gs>
              <a:gs pos="44000">
                <a:srgbClr val="020A06">
                  <a:alpha val="48000"/>
                </a:srgbClr>
              </a:gs>
              <a:gs pos="100000">
                <a:srgbClr val="020A06">
                  <a:alpha val="58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95F1275C-2631-420A-8E28-E5E33A2DD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55000"/>
                </a:srgbClr>
              </a:gs>
              <a:gs pos="42000">
                <a:srgbClr val="020A06">
                  <a:alpha val="0"/>
                </a:srgbClr>
              </a:gs>
              <a:gs pos="100000">
                <a:srgbClr val="020A06">
                  <a:alpha val="28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8FF5DCB8-F567-4E3F-ACDA-A81BFABA8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78000"/>
              </a:srgbClr>
            </a:solidFill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86217AED-6BE5-4223-87D6-7E3251F91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62000"/>
              </a:srgbClr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EED1E152-4F50-4FF3-9C83-B0512963E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286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VENTRADE TECHNOLOGY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C5AB14BD-51C4-45B1-AA87-D63FCA08A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320000">
            <a:off x="1314450" y="171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9050">
            <a:solidFill>
              <a:srgbClr val="33D05E"/>
            </a:solidFill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C1D98A19-54C4-4F72-9F7C-550A069E4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3400"/>
            <a:ext cx="990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BATTLE-TESTED RESPONSE BENCH</a:t>
            </a:r>
          </a:p>
        </p:txBody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C12DFF33-56DB-4DD8-9270-018233309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90600"/>
            <a:ext cx="742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Experience usually available only from overseas specialists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9B458168-EDA4-4484-BBE3-B9D1BDDC6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72850" y="633412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rPr>
              <a:t>07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82423D4A-2297-4E6E-872E-4B2E649E8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086350"/>
            <a:ext cx="4000500" cy="47625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4140C">
              <a:alpha val="76000"/>
            </a:srgbClr>
          </a:solidFill>
          <a:ln xmlns:a="http://schemas.openxmlformats.org/drawingml/2006/main" w="10478">
            <a:solidFill>
              <a:srgbClr val="71F36F">
                <a:alpha val="70000"/>
              </a:srgbClr>
            </a:solidFill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38BEE397-9485-476F-8DE0-6ED2F595A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5229225"/>
            <a:ext cx="3581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rPr>
              <a:t>EXPERT TEAM</a:t>
            </a:r>
          </a:p>
        </p:txBody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82019275-C889-4166-A8A0-A5C88CC8F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7CC110BB-2AB9-4C22-A0AD-28AD5282F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287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74D0E219-EBBB-44BF-87A7-2F85A3CEB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954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pic>
        <p:nvPicPr>
          <p:cNvPr id="30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5229b7f4d54978"/>
          <a:stretch xmlns:a="http://schemas.openxmlformats.org/drawingml/2006/main"/>
        </p:blipFill>
        <p:spPr>
          <a:xfrm xmlns:a="http://schemas.openxmlformats.org/drawingml/2006/main">
            <a:off x="1200150" y="16383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73344529-B75A-45CC-AE15-189ADF600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6002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400+ INCIDENTS</a:t>
            </a:r>
          </a:p>
        </p:txBody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4D008249-4C46-4278-A867-B84CF80C7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8097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Handled end to end</a:t>
            </a:r>
          </a:p>
        </p:txBody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EEC18CF7-4022-4BF4-B919-4424FD8B1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0CEF55A3-B688-48D8-81B7-3C6A88BF8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09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C240B384-38D9-490B-8B73-B4DB8584F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7650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pic>
        <p:nvPicPr>
          <p:cNvPr id="3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8a04660eb849a2"/>
          <a:stretch xmlns:a="http://schemas.openxmlformats.org/drawingml/2006/main"/>
        </p:blipFill>
        <p:spPr>
          <a:xfrm xmlns:a="http://schemas.openxmlformats.org/drawingml/2006/main">
            <a:off x="1200150" y="24193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0566EE38-CC85-4B2D-A51B-25FAB9658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3812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SOE &amp; ENTERPRISE</a:t>
            </a:r>
          </a:p>
        </p:txBody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77F01E81-24B8-4287-9C49-DF2A6227D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5908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On-site response experience</a:t>
            </a:r>
          </a:p>
        </p:txBody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C3BF227F-77C1-45AE-8A10-2FA743C12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5CF8C8D9-21F3-4E94-882C-108263087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908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F7D244FE-4CD4-4BC0-B10A-D1DCF2D41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575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pic>
        <p:nvPicPr>
          <p:cNvPr id="3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4a8273af4c40ae"/>
          <a:stretch xmlns:a="http://schemas.openxmlformats.org/drawingml/2006/main"/>
        </p:blipFill>
        <p:spPr>
          <a:xfrm xmlns:a="http://schemas.openxmlformats.org/drawingml/2006/main">
            <a:off x="1200150" y="32004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FF7C6893-AD6A-4298-9C3F-FC4B5B991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1623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REGULATORY FILING</a:t>
            </a:r>
          </a:p>
        </p:txBody>
      </p:sp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179F0E19-AE0E-45A1-A1B8-8F526BFD0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371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Report writing and evidence chain</a:t>
            </a:r>
          </a:p>
        </p:txBody>
      </p:sp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CEEFA416-2DE7-410C-84A9-806A5F767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4668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CBE96243-7161-4DC5-989F-90F9B3AC2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287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2049E173-0486-40BF-BD0F-048743FF1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954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pic>
        <p:nvPicPr>
          <p:cNvPr id="3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71e3469261498d"/>
          <a:stretch xmlns:a="http://schemas.openxmlformats.org/drawingml/2006/main"/>
        </p:blipFill>
        <p:spPr>
          <a:xfrm xmlns:a="http://schemas.openxmlformats.org/drawingml/2006/main">
            <a:off x="8877300" y="16383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2C411FB0-E0A2-41B9-A6E3-262A35875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6002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4H INTERVENTION</a:t>
            </a:r>
          </a:p>
        </p:txBody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8A01B30E-B542-49F8-A2FA-8562AD315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8097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24/7 standby</a:t>
            </a:r>
          </a:p>
        </p:txBody>
      </p:sp>
      <p:sp>
        <p:nvSpPr>
          <p:cNvPr id="153" name="">
            <a:extLst xmlns:a="http://schemas.openxmlformats.org/drawingml/2006/main">
              <a:ext uri="{FF2B5EF4-FFF2-40B4-BE49-F238E27FC236}">
                <a16:creationId xmlns:a16="http://schemas.microsoft.com/office/drawing/2014/main" id="{8304072E-2968-4E4A-9B6D-58C198799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24790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C763B792-D078-496C-B0F8-7D3E74E80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09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3FC34FD7-9DBF-4599-9032-820E2A92D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7650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pic>
        <p:nvPicPr>
          <p:cNvPr id="3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7d3a398d5d4050"/>
          <a:stretch xmlns:a="http://schemas.openxmlformats.org/drawingml/2006/main"/>
        </p:blipFill>
        <p:spPr>
          <a:xfrm xmlns:a="http://schemas.openxmlformats.org/drawingml/2006/main">
            <a:off x="8877300" y="24193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320AFD56-3BC7-4786-97A4-E2242ECE4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3812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RANSOMWARE CREWS</a:t>
            </a:r>
          </a:p>
        </p:txBody>
      </p:sp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D93CE9EF-F3E4-45F9-A710-C4171FA0F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5908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LockBit, BlackCat, Medusa</a:t>
            </a:r>
          </a:p>
        </p:txBody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14B04350-0121-4FA3-B9FB-3E29545F9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0289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60" name="">
            <a:extLst xmlns:a="http://schemas.openxmlformats.org/drawingml/2006/main">
              <a:ext uri="{FF2B5EF4-FFF2-40B4-BE49-F238E27FC236}">
                <a16:creationId xmlns:a16="http://schemas.microsoft.com/office/drawing/2014/main" id="{B746E5C6-C18E-4E31-BEF4-36628C869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1908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1" name="">
            <a:extLst xmlns:a="http://schemas.openxmlformats.org/drawingml/2006/main">
              <a:ext uri="{FF2B5EF4-FFF2-40B4-BE49-F238E27FC236}">
                <a16:creationId xmlns:a16="http://schemas.microsoft.com/office/drawing/2014/main" id="{C13E291F-0266-4ADA-BDBF-EEA718F09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2575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pic>
        <p:nvPicPr>
          <p:cNvPr id="3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5c13849420409c"/>
          <a:stretch xmlns:a="http://schemas.openxmlformats.org/drawingml/2006/main"/>
        </p:blipFill>
        <p:spPr>
          <a:xfrm xmlns:a="http://schemas.openxmlformats.org/drawingml/2006/main">
            <a:off x="8877300" y="32004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63" name="">
            <a:extLst xmlns:a="http://schemas.openxmlformats.org/drawingml/2006/main">
              <a:ext uri="{FF2B5EF4-FFF2-40B4-BE49-F238E27FC236}">
                <a16:creationId xmlns:a16="http://schemas.microsoft.com/office/drawing/2014/main" id="{4EE44E20-D992-490D-8298-F4FFFA3B6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1623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DATA RECOVERY</a:t>
            </a:r>
          </a:p>
        </p:txBody>
      </p:sp>
      <p:sp>
        <p:nvSpPr>
          <p:cNvPr id="164" name="">
            <a:extLst xmlns:a="http://schemas.openxmlformats.org/drawingml/2006/main">
              <a:ext uri="{FF2B5EF4-FFF2-40B4-BE49-F238E27FC236}">
                <a16:creationId xmlns:a16="http://schemas.microsoft.com/office/drawing/2014/main" id="{439C8C35-EE2B-4BB5-9681-677771268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371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Encrypted-data recovery support</a:t>
            </a:r>
          </a:p>
        </p:txBody>
      </p:sp>
      <p:sp>
        <p:nvSpPr>
          <p:cNvPr id="165" name="">
            <a:extLst xmlns:a="http://schemas.openxmlformats.org/drawingml/2006/main">
              <a:ext uri="{FF2B5EF4-FFF2-40B4-BE49-F238E27FC236}">
                <a16:creationId xmlns:a16="http://schemas.microsoft.com/office/drawing/2014/main" id="{49737BD9-52DA-433A-AE29-7DFC3D0DF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019800"/>
            <a:ext cx="103632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4140C">
              <a:alpha val="92000"/>
            </a:srgbClr>
          </a:solidFill>
          <a:ln xmlns:a="http://schemas.openxmlformats.org/drawingml/2006/main" w="10478">
            <a:solidFill>
              <a:srgbClr val="2E9F56">
                <a:alpha val="72000"/>
              </a:srgbClr>
            </a:solidFill>
            <a:prstDash val="solid"/>
          </a:ln>
        </p:spPr>
      </p:sp>
      <p:pic>
        <p:nvPicPr>
          <p:cNvPr id="3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a1c40c3db7486a"/>
          <a:stretch xmlns:a="http://schemas.openxmlformats.org/drawingml/2006/main"/>
        </p:blipFill>
        <p:spPr>
          <a:xfrm xmlns:a="http://schemas.openxmlformats.org/drawingml/2006/main">
            <a:off x="10477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7" name="">
            <a:extLst xmlns:a="http://schemas.openxmlformats.org/drawingml/2006/main">
              <a:ext uri="{FF2B5EF4-FFF2-40B4-BE49-F238E27FC236}">
                <a16:creationId xmlns:a16="http://schemas.microsoft.com/office/drawing/2014/main" id="{F838D484-E133-4B28-AE79-54952F767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LOCKBIT</a:t>
            </a:r>
          </a:p>
        </p:txBody>
      </p:sp>
      <p:pic>
        <p:nvPicPr>
          <p:cNvPr id="3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9a7bb89a584776"/>
          <a:stretch xmlns:a="http://schemas.openxmlformats.org/drawingml/2006/main"/>
        </p:blipFill>
        <p:spPr>
          <a:xfrm xmlns:a="http://schemas.openxmlformats.org/drawingml/2006/main">
            <a:off x="36385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9" name="">
            <a:extLst xmlns:a="http://schemas.openxmlformats.org/drawingml/2006/main">
              <a:ext uri="{FF2B5EF4-FFF2-40B4-BE49-F238E27FC236}">
                <a16:creationId xmlns:a16="http://schemas.microsoft.com/office/drawing/2014/main" id="{58F0EF1A-0F93-479E-92ED-6790A3AFC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ALPHV</a:t>
            </a:r>
          </a:p>
        </p:txBody>
      </p:sp>
      <p:sp>
        <p:nvSpPr>
          <p:cNvPr id="170" name="">
            <a:extLst xmlns:a="http://schemas.openxmlformats.org/drawingml/2006/main">
              <a:ext uri="{FF2B5EF4-FFF2-40B4-BE49-F238E27FC236}">
                <a16:creationId xmlns:a16="http://schemas.microsoft.com/office/drawing/2014/main" id="{BA9AB96A-1C4D-4F25-8462-1FAC685C8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a70b216b234ef2"/>
          <a:stretch xmlns:a="http://schemas.openxmlformats.org/drawingml/2006/main"/>
        </p:blipFill>
        <p:spPr>
          <a:xfrm xmlns:a="http://schemas.openxmlformats.org/drawingml/2006/main">
            <a:off x="62293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72" name="">
            <a:extLst xmlns:a="http://schemas.openxmlformats.org/drawingml/2006/main">
              <a:ext uri="{FF2B5EF4-FFF2-40B4-BE49-F238E27FC236}">
                <a16:creationId xmlns:a16="http://schemas.microsoft.com/office/drawing/2014/main" id="{A68901E2-DD7C-452C-8E84-E6C41CEC9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MEDUSA</a:t>
            </a:r>
          </a:p>
        </p:txBody>
      </p:sp>
      <p:sp>
        <p:nvSpPr>
          <p:cNvPr id="173" name="">
            <a:extLst xmlns:a="http://schemas.openxmlformats.org/drawingml/2006/main">
              <a:ext uri="{FF2B5EF4-FFF2-40B4-BE49-F238E27FC236}">
                <a16:creationId xmlns:a16="http://schemas.microsoft.com/office/drawing/2014/main" id="{18C4E6B5-4F28-40E7-AD73-5B9D55AAF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e945ba51804e51"/>
          <a:stretch xmlns:a="http://schemas.openxmlformats.org/drawingml/2006/main"/>
        </p:blipFill>
        <p:spPr>
          <a:xfrm xmlns:a="http://schemas.openxmlformats.org/drawingml/2006/main">
            <a:off x="88201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75" name="">
            <a:extLst xmlns:a="http://schemas.openxmlformats.org/drawingml/2006/main">
              <a:ext uri="{FF2B5EF4-FFF2-40B4-BE49-F238E27FC236}">
                <a16:creationId xmlns:a16="http://schemas.microsoft.com/office/drawing/2014/main" id="{B454B891-2C87-4107-9598-1FF1E282C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RAAS</a:t>
            </a:r>
          </a:p>
        </p:txBody>
      </p:sp>
      <p:sp>
        <p:nvSpPr>
          <p:cNvPr id="176" name="">
            <a:extLst xmlns:a="http://schemas.openxmlformats.org/drawingml/2006/main">
              <a:ext uri="{FF2B5EF4-FFF2-40B4-BE49-F238E27FC236}">
                <a16:creationId xmlns:a16="http://schemas.microsoft.com/office/drawing/2014/main" id="{19BF2EF5-9231-4F1A-9DAC-26C8D63AB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82539735"/>
      </p:ext>
    </p:extLst>
  </p:cSld>
</p:sld>
</file>

<file path=ppt/slides/slide8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3110A"/>
            </a:gs>
            <a:gs pos="65000">
              <a:srgbClr val="06180F"/>
            </a:gs>
            <a:gs pos="100000">
              <a:srgbClr val="082A16"/>
            </a:gs>
          </a:gsLst>
          <a:lin ang="9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002049A-90BE-4905-9E8A-625B7C08B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E3B1F">
                  <a:alpha val="85000"/>
                </a:srgbClr>
              </a:gs>
              <a:gs pos="72000">
                <a:srgbClr val="03110A">
                  <a:alpha val="0"/>
                </a:srgbClr>
              </a:gs>
            </a:gsLst>
            <a:path path="shape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55E5612-96AB-4DB6-A5D1-0B4515656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D43518A-5DB3-4FDD-9976-97BD95218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1E3BB9-3046-474C-B66D-FD0E38C06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355C9D3-FB4B-48F6-B266-AF80FD9F6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F701DB-F2DB-42F0-94D6-E015BB93D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CB54C1-AED9-4AD1-8A5A-ED6DC2ECB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921CE91-2CCD-4761-9CFE-0CDA23FFE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9F765B-C9D5-4F2B-B44F-AE7E40CC4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A1F926-AAA7-47EF-A90F-A851FCEFD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F45E7B-0C5D-4747-BAD8-F99B85463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C4F8306-FB9B-43C4-83D6-67A9C5041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97F8A0-C87F-4498-A885-FB815C9A9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EBDAF1-1F29-4AFF-893F-FA3F7C171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D58C1D-8B99-44BF-AD1D-313394A69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82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E0FD3F9-588F-4613-B5B5-4A2C26A81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190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E253EAA-8C78-4BD5-85CA-FA6988B79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876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E125413-BB22-4415-B8D1-ACBDF829C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2562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8F104A8-A2A6-4D83-AB0C-8C32B1E20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248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F2F2DF2-B02C-4F12-BC20-E14CA8BE9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9338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3F06DC1-4886-475B-AACC-CDFD18613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4619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272C3E1-08F5-420C-9FE6-549027889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305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01984E1-5267-4016-A614-46699872E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991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D35DB7A-D9CF-4A3B-A247-AA188C16B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677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801DD37-420F-4ACD-8C0C-2E615D5D8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1143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655D3A9-5D75-496A-9459-9BE702727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5425" y="1819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572297D-837A-4E82-8807-64F126E66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495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AE38FB2-2F29-434B-862C-1F1EA1784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3171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419436A-4622-4933-9FEB-74C378FD3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848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E8D006A-35AA-440D-A566-244BC0ED5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524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78D1289-22F2-486F-B0CF-3B0424881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200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8AA5B72-5BDB-48B1-AE9D-713EFFC6B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4975" y="5876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D6ED261-1DF2-4F3D-808D-C7949A4B1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1504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3B05CB6-493C-4CCF-8EF2-2C7A6C871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34825" y="2181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4CEAFC3-42F4-49B0-82F1-C13F6EBB6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857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C3BFC3D-BD3F-472C-BCBD-F65C8073D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3533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330A99F-ACCA-484A-BAB2-B1041854D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210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F953FDF-D052-4789-8D28-0912E0FD8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2575" y="4886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16084BD-7330-4DDB-8661-CA781069D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62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FFABD53-DB3C-4F59-9EBE-033BDDE52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1190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9E16D20-B885-42C2-B677-BF352D7F0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1866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AF4B1D7-932D-4C23-9AAC-66D2BB48A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82275" y="2543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B49B197-131C-4F49-9DA8-255CA6BD0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3219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448DC3E-2566-4200-8664-6C616585E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3895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E9F5115-0B16-4077-9809-EDCACC779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572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F5BEBC4-2CD8-47B6-912A-83790D6AB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5248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625E6D9-FCAD-476F-9AA7-5C818B8F3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5924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27588CD-F937-40C2-9683-D68F5438C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552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E711F79D-00EA-45A4-9C2E-252A20AB2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28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5756885A-F838-449D-8EE3-8742F240A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905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FE8A34B5-AE83-472D-9AE0-5DF3A2BC6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4650" y="3581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3CDB4155-925C-42CF-9083-540C26104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39575" y="4257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0E4E6861-3365-468E-91F8-EFE9AF331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933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347A5037-79F5-4BCB-97B6-3ED77E299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5610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D9F23BBF-1AFB-4AF8-839E-D606D8ECB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238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8898A93F-FEEB-4632-9F91-519F0C7D3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1914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3F0BAE34-217E-4230-8AAE-5D4761610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90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E0111F3E-4975-4595-830E-092FDB702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3267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01A28D24-E8B2-4129-BA87-E24052C5D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943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AF16A001-72EF-4C99-97E1-7AC96F14E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4619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35F25E1E-CBC8-45DB-A40B-5704EB269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91950" y="5295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28D923AC-CBBE-4E0A-BAA1-CD63243A4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5972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21AD7270-5FAC-4F4A-9D87-25101C027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600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ECFDBBED-4BEC-40E8-B17A-E62C319CC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4775" y="2276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8AA5D6EB-CA5A-4EEB-8349-9D6E0418F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9527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1A8A7123-D17B-4EEC-8918-589F4BFCE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6290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D6B8BC7F-B761-411F-91CF-CC04032FF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3053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CEFDEA55-D960-48AD-9F0C-F88CF6863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4981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77603169-3D37-4B7F-A8A3-73844FB40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5657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24653408-C47B-403A-9C6E-DE007B7CB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44325" y="1285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DB14D992-C52D-4CE2-A606-F3D434B33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62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026439B7-4AED-4415-AF9B-E441C4D12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2638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7C3E7664-B169-421F-84DD-A18B50A47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3147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5959FC2D-5C83-4104-B14A-342C3E382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39909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78068BCE-3733-4A0D-ABC4-C70519EE7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67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97E6F745-A763-4D94-BF45-7B7210FA1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5343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6C709AE7-938A-4233-93E6-D79003FDF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019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351CBD15-4E62-4756-B508-758120E51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1647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9E7D4987-CAC5-478A-806F-E3D529F29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96700" y="2324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5CB18DEF-B656-4B5C-B861-12A4C20E1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3000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B4B61751-5B07-46CA-A0F4-C9E29E6F7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676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822F19C2-AF26-42AD-89C0-82448F804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4352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AC66DBA4-0344-41B2-9210-623A07237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5029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AD8DF930-F5C8-41D0-81AB-247248C87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5705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DA4AAC82-9D31-44C1-A34D-865C6C2F3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333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E9444B51-1D3C-43D4-BAF3-1279AF9D9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2009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769DF691-F986-4AB8-A079-AB7A82A4C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686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D1DE782D-C22D-4D7F-89A8-5FFF0813E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49075" y="3362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712FB4D0-3D73-42D1-8ABF-C977C6D32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038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CB3556FD-525C-45F4-BAFF-5CD4CF292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4714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A8CE1BEA-4DBB-4ED4-948D-F7888A905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391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EFAF3AEE-5AE1-47AF-B8BB-E882733B3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6067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59596F79-CF34-4B26-9CDA-1BB0D488F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695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39D8D855-9928-4AC3-8163-D24B02129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2371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559B7350-9A25-4B7D-BA87-CD878C4FE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48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F0B0B18B-599D-4967-B9B5-CF5470742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525" y="3724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4CD5E7F7-0E04-4385-92E0-F8926BEDE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01450" y="4400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83DCB210-46F1-451A-A326-220AE6028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5076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A59B4A23-B336-4803-B430-C10D24A88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5753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232680D4-D582-4EFD-8600-9DDFA3CE3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4275" y="1381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0F8880A7-534A-4806-B309-85F85880C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057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41D3ED01-90E1-4C91-89CD-7E9865436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733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12501438-5AFC-46A9-A4A9-745C897BC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409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5CEC30D7-01FE-408E-BAD9-3658CFE37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086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CD8891FD-91A6-4893-B0BB-C526724CA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4762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D46FF7FB-BDFC-4CEE-82D3-A1E54F338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3825" y="5438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24EC5DE4-8E6C-427C-A551-0750E0FB3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115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1E0BAE98-A95F-4A5C-9F8C-945AE87F2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1743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DCE4A217-964A-44D3-870D-41B0F13D7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419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01F4905A-1052-447D-935B-C0AD019CD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095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86FA57A9-A126-4D25-9607-82DFFD409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71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66A021D5-C4D3-461D-8FFE-B55A292C3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4448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365B8190-4533-419E-B5E5-C868626D6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5124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FDA1EC09-8168-4C94-82E9-500C87F74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1275" y="5800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E8A33617-D89D-4604-B02A-2904462F2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58000"/>
              </a:srgbClr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930AB404-E7BA-4BA2-806C-DD6B57742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48000"/>
              </a:srgbClr>
            </a:solidFill>
            <a:prstDash val="solid"/>
          </a:ln>
        </p:spPr>
      </p:sp>
      <p:pic>
        <p:nvPicPr>
          <p:cNvPr id="29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d57327f3114d1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4BE42065-E837-4542-B875-6E5694B86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82000"/>
                </a:srgbClr>
              </a:gs>
              <a:gs pos="44000">
                <a:srgbClr val="020A06">
                  <a:alpha val="48000"/>
                </a:srgbClr>
              </a:gs>
              <a:gs pos="100000">
                <a:srgbClr val="020A06">
                  <a:alpha val="58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8A531C73-B584-43BB-9745-B15629BD9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55000"/>
                </a:srgbClr>
              </a:gs>
              <a:gs pos="42000">
                <a:srgbClr val="020A06">
                  <a:alpha val="0"/>
                </a:srgbClr>
              </a:gs>
              <a:gs pos="100000">
                <a:srgbClr val="020A06">
                  <a:alpha val="28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A33A316D-F947-4792-8961-6585544D3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78000"/>
              </a:srgbClr>
            </a:solidFill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20C0C9FC-2490-4FEA-BB94-2FE3940E8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62000"/>
              </a:srgbClr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C2E3A544-3F27-4180-8156-369EA3D60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286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VENTRADE TECHNOLOGY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BFEDC23E-4A2F-456F-ADA6-1BAA199EA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320000">
            <a:off x="1314450" y="171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9050">
            <a:solidFill>
              <a:srgbClr val="33D05E"/>
            </a:solidFill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81AC789F-CA53-4AA1-9217-A2B3A49AD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3400"/>
            <a:ext cx="990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THREE DEFENSE LAYERS</a:t>
            </a:r>
          </a:p>
        </p:txBody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F8EB525F-723A-4AAA-BE4A-FBF8C50B4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90600"/>
            <a:ext cx="742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Defense depth maps to enterprise maturity and budget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3D046912-2943-4208-9ADF-97AD5221B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72850" y="633412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rPr>
              <a:t>08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24DC8B5C-D874-4637-AE13-90B77B223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086350"/>
            <a:ext cx="4000500" cy="47625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4140C">
              <a:alpha val="76000"/>
            </a:srgbClr>
          </a:solidFill>
          <a:ln xmlns:a="http://schemas.openxmlformats.org/drawingml/2006/main" w="10478">
            <a:solidFill>
              <a:srgbClr val="71F36F">
                <a:alpha val="70000"/>
              </a:srgbClr>
            </a:solidFill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6F5528B0-7B0D-4EDA-A45B-8D891FF14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5229225"/>
            <a:ext cx="3581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rPr>
              <a:t>PROTECTION STACK</a:t>
            </a:r>
          </a:p>
        </p:txBody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EB19CD15-8180-4753-A27C-ABD3B83F6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8F94A259-48F1-4015-BA3C-57E8E18D8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287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AFBE3339-49BE-452B-AFF2-43C2AC66E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954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pic>
        <p:nvPicPr>
          <p:cNvPr id="30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cd786ab1604b05"/>
          <a:stretch xmlns:a="http://schemas.openxmlformats.org/drawingml/2006/main"/>
        </p:blipFill>
        <p:spPr>
          <a:xfrm xmlns:a="http://schemas.openxmlformats.org/drawingml/2006/main">
            <a:off x="1200150" y="16383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483D60BD-A99F-487C-8BC5-B28C68EBC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6002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LEVEL I</a:t>
            </a:r>
          </a:p>
        </p:txBody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C41DA018-FAD6-4BBF-BE06-57ECBBE2E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8097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Block entries and reduce loss</a:t>
            </a:r>
          </a:p>
        </p:txBody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0EAC5ADA-9424-4FED-8DBE-394177622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8D83417A-2C90-4F0D-9FE4-CE04EB1FC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09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63C31E64-3A6F-4E7A-A50E-B173C1FFB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7650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pic>
        <p:nvPicPr>
          <p:cNvPr id="3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f652bf59624e00"/>
          <a:stretch xmlns:a="http://schemas.openxmlformats.org/drawingml/2006/main"/>
        </p:blipFill>
        <p:spPr>
          <a:xfrm xmlns:a="http://schemas.openxmlformats.org/drawingml/2006/main">
            <a:off x="1200150" y="24193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B373A0D0-D4DB-48CE-8913-6FA2D18A2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3812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LEVEL II</a:t>
            </a:r>
          </a:p>
        </p:txBody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A88B25F1-D822-4B29-AFBD-475E60CAA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5908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Stop lateral movement</a:t>
            </a:r>
          </a:p>
        </p:txBody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7A47B5D6-8A0B-42BD-84EB-0A8A528FE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515F3B38-3CFE-43ED-88EB-D72AD1E38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908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E644572D-EBBF-4DBE-B637-10731CAC7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575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pic>
        <p:nvPicPr>
          <p:cNvPr id="3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2a77b6741e4c89"/>
          <a:stretch xmlns:a="http://schemas.openxmlformats.org/drawingml/2006/main"/>
        </p:blipFill>
        <p:spPr>
          <a:xfrm xmlns:a="http://schemas.openxmlformats.org/drawingml/2006/main">
            <a:off x="1200150" y="32004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812062C1-E508-462F-B1AA-80FB3EE87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1623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LEVEL III</a:t>
            </a:r>
          </a:p>
        </p:txBody>
      </p:sp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00B66FE6-BA8D-42DE-B1B8-2469FF852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371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Counter APT-level ransomware</a:t>
            </a:r>
          </a:p>
        </p:txBody>
      </p:sp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AD1854A1-9B16-446A-8CD6-6B7951732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4668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45297153-1346-4249-A733-E96AB3047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287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10490B2A-8989-4814-B8AC-AE829CE9D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954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pic>
        <p:nvPicPr>
          <p:cNvPr id="3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b66a59c40e452a"/>
          <a:stretch xmlns:a="http://schemas.openxmlformats.org/drawingml/2006/main"/>
        </p:blipFill>
        <p:spPr>
          <a:xfrm xmlns:a="http://schemas.openxmlformats.org/drawingml/2006/main">
            <a:off x="8877300" y="16383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3F473318-C472-4524-A40B-46334798A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6002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EMAIL GATEWAY</a:t>
            </a:r>
          </a:p>
        </p:txBody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75592C17-BA35-4792-A13B-F3011DFBF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8097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Phishing and payload blocking</a:t>
            </a:r>
          </a:p>
        </p:txBody>
      </p:sp>
      <p:sp>
        <p:nvSpPr>
          <p:cNvPr id="153" name="">
            <a:extLst xmlns:a="http://schemas.openxmlformats.org/drawingml/2006/main">
              <a:ext uri="{FF2B5EF4-FFF2-40B4-BE49-F238E27FC236}">
                <a16:creationId xmlns:a16="http://schemas.microsoft.com/office/drawing/2014/main" id="{E01564B7-96E9-4D24-9210-72143CA3B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24790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382FD139-49AF-434F-AC37-609301BDC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09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E83AF325-8BDC-4887-984E-FD7B89F37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7650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pic>
        <p:nvPicPr>
          <p:cNvPr id="3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b5664541b4424b"/>
          <a:stretch xmlns:a="http://schemas.openxmlformats.org/drawingml/2006/main"/>
        </p:blipFill>
        <p:spPr>
          <a:xfrm xmlns:a="http://schemas.openxmlformats.org/drawingml/2006/main">
            <a:off x="8877300" y="24193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98615864-FDBC-4119-A04A-A05220508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3812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BACKUP &amp; AUDIT</a:t>
            </a:r>
          </a:p>
        </p:txBody>
      </p:sp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78E7F912-4AA4-4881-9B85-567B3ECC3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5908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Recover and verify</a:t>
            </a:r>
          </a:p>
        </p:txBody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90173339-76A6-446C-87A0-2CFE434F8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0289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60" name="">
            <a:extLst xmlns:a="http://schemas.openxmlformats.org/drawingml/2006/main">
              <a:ext uri="{FF2B5EF4-FFF2-40B4-BE49-F238E27FC236}">
                <a16:creationId xmlns:a16="http://schemas.microsoft.com/office/drawing/2014/main" id="{469906F1-8582-4195-AB28-79ABA0082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1908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1" name="">
            <a:extLst xmlns:a="http://schemas.openxmlformats.org/drawingml/2006/main">
              <a:ext uri="{FF2B5EF4-FFF2-40B4-BE49-F238E27FC236}">
                <a16:creationId xmlns:a16="http://schemas.microsoft.com/office/drawing/2014/main" id="{1C0E63CD-9254-414F-BFD7-4CCBD8983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2575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pic>
        <p:nvPicPr>
          <p:cNvPr id="3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ce3c8591164915"/>
          <a:stretch xmlns:a="http://schemas.openxmlformats.org/drawingml/2006/main"/>
        </p:blipFill>
        <p:spPr>
          <a:xfrm xmlns:a="http://schemas.openxmlformats.org/drawingml/2006/main">
            <a:off x="8877300" y="32004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63" name="">
            <a:extLst xmlns:a="http://schemas.openxmlformats.org/drawingml/2006/main">
              <a:ext uri="{FF2B5EF4-FFF2-40B4-BE49-F238E27FC236}">
                <a16:creationId xmlns:a16="http://schemas.microsoft.com/office/drawing/2014/main" id="{A692B857-AE75-4C53-9047-DBBDF7D5B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1623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ZERO TRUST</a:t>
            </a:r>
          </a:p>
        </p:txBody>
      </p:sp>
      <p:sp>
        <p:nvSpPr>
          <p:cNvPr id="164" name="">
            <a:extLst xmlns:a="http://schemas.openxmlformats.org/drawingml/2006/main">
              <a:ext uri="{FF2B5EF4-FFF2-40B4-BE49-F238E27FC236}">
                <a16:creationId xmlns:a16="http://schemas.microsoft.com/office/drawing/2014/main" id="{2C0B3382-EAD5-4041-809D-763793FF3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371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Access and persistence defense</a:t>
            </a:r>
          </a:p>
        </p:txBody>
      </p:sp>
      <p:sp>
        <p:nvSpPr>
          <p:cNvPr id="165" name="">
            <a:extLst xmlns:a="http://schemas.openxmlformats.org/drawingml/2006/main">
              <a:ext uri="{FF2B5EF4-FFF2-40B4-BE49-F238E27FC236}">
                <a16:creationId xmlns:a16="http://schemas.microsoft.com/office/drawing/2014/main" id="{B55ACF45-516D-4DC8-9949-18EDDB24A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019800"/>
            <a:ext cx="103632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4140C">
              <a:alpha val="92000"/>
            </a:srgbClr>
          </a:solidFill>
          <a:ln xmlns:a="http://schemas.openxmlformats.org/drawingml/2006/main" w="10478">
            <a:solidFill>
              <a:srgbClr val="2E9F56">
                <a:alpha val="72000"/>
              </a:srgbClr>
            </a:solidFill>
            <a:prstDash val="solid"/>
          </a:ln>
        </p:spPr>
      </p:sp>
      <p:pic>
        <p:nvPicPr>
          <p:cNvPr id="3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104ea96bcd4a5c"/>
          <a:stretch xmlns:a="http://schemas.openxmlformats.org/drawingml/2006/main"/>
        </p:blipFill>
        <p:spPr>
          <a:xfrm xmlns:a="http://schemas.openxmlformats.org/drawingml/2006/main">
            <a:off x="10477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7" name="">
            <a:extLst xmlns:a="http://schemas.openxmlformats.org/drawingml/2006/main">
              <a:ext uri="{FF2B5EF4-FFF2-40B4-BE49-F238E27FC236}">
                <a16:creationId xmlns:a16="http://schemas.microsoft.com/office/drawing/2014/main" id="{C255ECF4-DD2F-486C-8360-9B5F629B2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DETECT</a:t>
            </a:r>
          </a:p>
        </p:txBody>
      </p:sp>
      <p:pic>
        <p:nvPicPr>
          <p:cNvPr id="3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66f247d9334e1a"/>
          <a:stretch xmlns:a="http://schemas.openxmlformats.org/drawingml/2006/main"/>
        </p:blipFill>
        <p:spPr>
          <a:xfrm xmlns:a="http://schemas.openxmlformats.org/drawingml/2006/main">
            <a:off x="36385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9" name="">
            <a:extLst xmlns:a="http://schemas.openxmlformats.org/drawingml/2006/main">
              <a:ext uri="{FF2B5EF4-FFF2-40B4-BE49-F238E27FC236}">
                <a16:creationId xmlns:a16="http://schemas.microsoft.com/office/drawing/2014/main" id="{4E2ECF94-E5A6-4553-981C-FF381E23D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DEFEND</a:t>
            </a:r>
          </a:p>
        </p:txBody>
      </p:sp>
      <p:sp>
        <p:nvSpPr>
          <p:cNvPr id="170" name="">
            <a:extLst xmlns:a="http://schemas.openxmlformats.org/drawingml/2006/main">
              <a:ext uri="{FF2B5EF4-FFF2-40B4-BE49-F238E27FC236}">
                <a16:creationId xmlns:a16="http://schemas.microsoft.com/office/drawing/2014/main" id="{DA88FC17-C519-4FFD-B903-13D7D9ECA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5f1f94ce2242ab"/>
          <a:stretch xmlns:a="http://schemas.openxmlformats.org/drawingml/2006/main"/>
        </p:blipFill>
        <p:spPr>
          <a:xfrm xmlns:a="http://schemas.openxmlformats.org/drawingml/2006/main">
            <a:off x="62293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72" name="">
            <a:extLst xmlns:a="http://schemas.openxmlformats.org/drawingml/2006/main">
              <a:ext uri="{FF2B5EF4-FFF2-40B4-BE49-F238E27FC236}">
                <a16:creationId xmlns:a16="http://schemas.microsoft.com/office/drawing/2014/main" id="{35661822-E238-4902-A3F2-883707FC3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RESIST</a:t>
            </a:r>
          </a:p>
        </p:txBody>
      </p:sp>
      <p:sp>
        <p:nvSpPr>
          <p:cNvPr id="173" name="">
            <a:extLst xmlns:a="http://schemas.openxmlformats.org/drawingml/2006/main">
              <a:ext uri="{FF2B5EF4-FFF2-40B4-BE49-F238E27FC236}">
                <a16:creationId xmlns:a16="http://schemas.microsoft.com/office/drawing/2014/main" id="{A8779E63-6B24-4690-877F-EC87A20AA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80784d5fd84a51"/>
          <a:stretch xmlns:a="http://schemas.openxmlformats.org/drawingml/2006/main"/>
        </p:blipFill>
        <p:spPr>
          <a:xfrm xmlns:a="http://schemas.openxmlformats.org/drawingml/2006/main">
            <a:off x="88201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75" name="">
            <a:extLst xmlns:a="http://schemas.openxmlformats.org/drawingml/2006/main">
              <a:ext uri="{FF2B5EF4-FFF2-40B4-BE49-F238E27FC236}">
                <a16:creationId xmlns:a16="http://schemas.microsoft.com/office/drawing/2014/main" id="{514C3D64-BB46-4FD6-9035-73710280A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143625"/>
            <a:ext cx="2228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COUNTER</a:t>
            </a:r>
          </a:p>
        </p:txBody>
      </p:sp>
      <p:sp>
        <p:nvSpPr>
          <p:cNvPr id="176" name="">
            <a:extLst xmlns:a="http://schemas.openxmlformats.org/drawingml/2006/main">
              <a:ext uri="{FF2B5EF4-FFF2-40B4-BE49-F238E27FC236}">
                <a16:creationId xmlns:a16="http://schemas.microsoft.com/office/drawing/2014/main" id="{EF3E088A-3FA4-4ADB-80AB-7A81B2D1F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91468287"/>
      </p:ext>
    </p:extLst>
  </p:cSld>
</p:sld>
</file>

<file path=ppt/slides/slide9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3110A"/>
            </a:gs>
            <a:gs pos="65000">
              <a:srgbClr val="06180F"/>
            </a:gs>
            <a:gs pos="100000">
              <a:srgbClr val="082A16"/>
            </a:gs>
          </a:gsLst>
          <a:lin ang="9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B5D0688-B6D9-4081-BEC6-545A33A65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E3B1F">
                  <a:alpha val="85000"/>
                </a:srgbClr>
              </a:gs>
              <a:gs pos="72000">
                <a:srgbClr val="03110A">
                  <a:alpha val="0"/>
                </a:srgbClr>
              </a:gs>
            </a:gsLst>
            <a:path path="shape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CCDE11-5751-4B91-9439-A8CA55E76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7981BC1-C82A-4A7D-8556-7A016E227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3CA6D45-FFB9-4D83-9E3F-086B28767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258C4EF-F4D0-4928-9618-C568FD7D7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0105D8A-E293-4642-BCE8-69E0A8742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FEE682-169E-416D-B837-DFA7D6E49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6A6D70-96CD-4AD7-8BA6-6A1AB278E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5B8697E-BE5B-45BD-AE6D-EB752B2D7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4CF743A-F313-4C52-A659-D19D51F4B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E6A21E-2BE5-4F38-8FA8-5AC91C542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0095B16-1FDC-48AC-9754-2C81763A2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4BC52C9-47FD-4079-BADD-B97B98ED2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01D42C3-D7C1-4A29-A7F3-3E04520DE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437D65-9491-4602-8553-3B38D8506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82400" y="857250"/>
            <a:ext cx="0" cy="533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800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DE4AF8B-A1B6-4A76-830D-CC0B4230A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190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BCB9E84-7A70-4D05-8AB0-8BF204652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1876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4574A6B-D09C-4621-8F9B-B6578393D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2562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761DDBB-0997-44D8-A4CE-9742437A0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248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EFA0121-CCC5-4826-B835-71F70B423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39338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125E24F-17C8-4F86-86B2-FCA420F18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46196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43202C8-3BDC-4FB0-B84B-0B1F16FF0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3054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C9C47A6-1268-4B6A-BA0C-817872A2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59912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1A850BE-113B-4E94-A7E6-9F3BF5AC9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677025"/>
            <a:ext cx="1169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1B5C32">
                <a:alpha val="2000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0994BC5-1CFF-4871-9CD8-B92DFB862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1143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6804D43-BB12-4AA5-AD73-45D7591B1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5425" y="1819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10FD7E2-1783-40DD-B3CD-1096DF8F8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495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824FDDF-4437-4C73-B498-A462E1BC8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3171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F66D43C-F9C4-49FF-8D0D-BD37987BE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848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1DDAC37-2215-46B0-AEFB-44C226B3A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524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2D7E7B9-8F26-4B96-AE2A-31096A31E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200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FDE85F8-AA6D-40FA-9004-D8C3772CE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4975" y="5876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375AA22-B5E9-4E04-AFFB-6DF3D31E9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1504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0A6CE83-7C15-408B-8A7E-FDFE93085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34825" y="2181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BDD7A8F-5654-443E-9F42-B6B37A25A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857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72F07F3-0EA7-4968-9DB4-4971D7706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3533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1E15A5F-8922-4B3C-AA8B-F701DAF34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210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D449657-1B31-46FF-85D6-9CC8EFCE6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2575" y="4886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F90F235-944E-4591-A073-C57AA071A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62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F333D3D-76AC-48E6-9A21-BE4DF0C30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1190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5FB583A-7C29-4D1D-8E0F-8CC6114CD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1866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DFD10DD-1E2C-4686-B53A-40B9CE3A0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82275" y="2543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1E3BE14-89CA-43F4-AFB0-078D9474E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3219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060FE5E-D5EF-4247-AA7E-4222F02C2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3895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4EFD5C7-906F-464F-B2D9-6418FC840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572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16253F4-61EE-454E-90FE-7CA4B5F95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5248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5385600-A22D-4932-A5B6-A9EDCA5B6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5924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DDB54145-2A81-4C44-AC94-BC4FFA13A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552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B7964639-BFED-44CF-95E0-740CB3C10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28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19142520-0D3B-409A-8078-E72598853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905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C30A8A88-488A-4B13-A7DD-549A9A5C4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4650" y="3581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ADBC0D98-AA8B-41D5-9D7A-68F9C9ED0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39575" y="4257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C78CE474-58D3-4316-BB65-3FEC63C86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933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92C908C1-7C5F-47BD-B10B-692DB6037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5610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C76019FC-8F30-4AEB-B97D-522B5B864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238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AED67E6D-8E83-4394-A18E-30BC2444C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1914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CA959ECE-43B2-4F7C-8377-96B3B969A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90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3361608D-9B96-4A6B-B0BE-BD0F6B382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3267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C5A3A179-BC69-4A2B-BBB2-17907EA68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943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0BA29FE7-DFCA-4725-A23B-A34BD0857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4619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DFBB3E25-966B-4A50-B9D6-A5198D400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91950" y="5295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B96FF94C-9104-4745-8534-52A84CD2B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5972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855815BD-B83D-48EA-8B63-5FA177796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600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6FED911E-DB6F-408C-9775-3DA1B6650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4775" y="2276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D11D467F-1856-4C3A-9C68-CE0EB97E5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9527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56C3E428-E125-468E-8A28-16139E4A8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6290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E00767F3-48AD-4B52-861A-7C870DFDC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3053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E04CF37B-A331-4006-B451-9CAFACF54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49815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B277587E-A2BE-43EF-9AA6-A8FCBB410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56578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2D18AC40-F5C4-4F95-9299-5372A573D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44325" y="1285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84DFA55A-EFA3-4CB5-BEA3-1AD08E235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62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36B38374-CE3D-4773-9B47-F8F483397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2638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214B9BA6-229E-45F6-B3B1-E33CA7CC5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3147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D3030DA9-36C6-4060-9579-82B17D255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39909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CFCC40AB-C31A-4E8B-A4E3-CD025219E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672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6EB3C9BD-033C-4AC2-86EC-37BE03E6D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53435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737F28C0-2E2C-4145-A2DC-D9F55AB47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60198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AD48F96F-AA30-4EA9-A63A-FE6B4B051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1647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F32FB8F0-BAD0-429D-BEC6-CE6C2CD76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96700" y="2324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FBD7D616-2039-4039-8F48-8F1F88B1D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30003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1BAA29A6-1946-4074-A379-20DB297AB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6766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1A76A2CF-5135-4BC7-B5B3-64710D0E8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43529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9D8C1C74-9449-441A-9D74-F53E2FE78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50292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D65866A5-6B05-4EFD-8525-EE1DED702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57054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0F1261EB-54DA-4EA6-9410-038A2FFA9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333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1A4E4AE8-9611-491C-97B8-370296FCF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2009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1A01B4A9-44D6-4F3A-B336-E5046D766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686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00050CBA-BD13-4863-B227-15957B808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49075" y="33623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09BF9C44-3332-417E-B6CC-4BB76F9F1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0386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CB2606AD-2ACD-4434-ADD5-72ED7F593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47148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B88E8AAB-C183-4439-806E-2BE6C597F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3911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9D193AC4-0E75-46A1-B59B-E4B4917C7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60674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36E4B14A-0419-422C-9DC4-F1E7F9098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695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0FB2B642-66F6-4185-8F70-C0BA8218C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2371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D829B63F-399D-4F4F-97A3-A24FD5FE9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480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E27D74A2-A92F-4F3D-A677-3D8405E81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525" y="37242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5A6E0A05-320B-4ECC-9FB6-9FE00BD09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01450" y="44005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8F41868C-53DB-4663-9D13-4B49B0F55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50768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3F6A5CAA-5EE0-4C55-9915-CA3F66310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57531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88A4E996-725D-4989-8809-7DD549DC7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4275" y="13811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A92C9C82-9DCA-40BA-9193-197B54E5C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0574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C045C385-4347-464A-BC3B-AA5E61B15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7336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A9BFB24E-8AF0-437C-BBD4-99704AF63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4099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8FC5DCA6-F9BE-4E3F-A2EE-7F64C5D9A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0862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E32E4451-7AF0-406D-9205-0053684E6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47625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8474877D-5963-4011-863E-E1A8E9C06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3825" y="54387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5187C184-82DD-4C42-AB61-E3FCE44D7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1150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7E10ADA3-01A5-46E3-8D34-201C1385B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17430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6955BAEC-F7A8-4323-818F-2C371F8A7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4193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4D0766FF-471A-4285-8DC0-6F1054603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0956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7B423AAE-55FA-4F4F-87CD-15C9158F3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7190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0DAC9E2E-F890-4D38-ADF6-CF535BA91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444817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B4C1352E-C891-4814-92C2-726704171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5124450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B2E92AC1-5861-432F-99F6-AD5316661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1275" y="5800725"/>
            <a:ext cx="28575" cy="285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>
              <a:alpha val="4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4E1695CF-7DEB-42DA-B0B8-95B4FACCD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58000"/>
              </a:srgbClr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DF9443A8-3ED1-4EDF-AD23-EA717A202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48000"/>
              </a:srgbClr>
            </a:solidFill>
            <a:prstDash val="solid"/>
          </a:ln>
        </p:spPr>
      </p:sp>
      <p:pic>
        <p:nvPicPr>
          <p:cNvPr id="2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7eb3905a38471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D3B726CF-A079-4AF5-B053-B2D6F1629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82000"/>
                </a:srgbClr>
              </a:gs>
              <a:gs pos="44000">
                <a:srgbClr val="020A06">
                  <a:alpha val="48000"/>
                </a:srgbClr>
              </a:gs>
              <a:gs pos="100000">
                <a:srgbClr val="020A06">
                  <a:alpha val="58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39ABBF6A-5207-42F0-A049-7932AEA95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A06">
                  <a:alpha val="55000"/>
                </a:srgbClr>
              </a:gs>
              <a:gs pos="42000">
                <a:srgbClr val="020A06">
                  <a:alpha val="0"/>
                </a:srgbClr>
              </a:gs>
              <a:gs pos="100000">
                <a:srgbClr val="020A06">
                  <a:alpha val="28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BF21F26E-824F-45A8-A4B0-40B9D349A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457200"/>
            <a:ext cx="11734800" cy="5924550"/>
          </a:xfrm>
          <a:prstGeom xmlns:a="http://schemas.openxmlformats.org/drawingml/2006/main" prst="roundRect">
            <a:avLst>
              <a:gd name="adj" fmla="val 2572"/>
            </a:avLst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3335">
            <a:solidFill>
              <a:srgbClr val="2E9F56">
                <a:alpha val="78000"/>
              </a:srgbClr>
            </a:solidFill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4F43D931-88B7-4A09-8575-3965A1BA5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191250"/>
            <a:ext cx="1128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62000"/>
              </a:srgbClr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248890C0-B850-4C6D-A559-EA83150AD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286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defRPr>
            </a:pPr>
            <a:r>
              <a:rPr sz="750" b="1">
                <a:solidFill>
                  <a:srgbClr val="A8CDB0"/>
                </a:solidFill>
                <a:latin typeface="Aptos Mono"/>
                <a:ea typeface="Aptos Mono"/>
                <a:cs typeface="Aptos Mono"/>
              </a:rPr>
              <a:t>VENTRADE TECHNOLOGY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8C5F4A5F-F933-48DA-9C39-F825121C1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320000">
            <a:off x="1314450" y="171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19050">
            <a:solidFill>
              <a:srgbClr val="33D05E"/>
            </a:solidFill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762A6BA3-922E-4646-914F-3B0F65A06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3400"/>
            <a:ext cx="990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2550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RISK ASSESSMENT ESTATE MAP</a:t>
            </a:r>
          </a:p>
        </p:txBody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F7E1D46E-9908-436E-A1F9-46508679D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90600"/>
            <a:ext cx="742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Three exposure zones and ten inspection domains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78216252-FE0A-4409-9E89-FCAAA55E5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72850" y="6334125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33D05E"/>
                </a:solidFill>
                <a:latin typeface="Aptos Mono"/>
                <a:ea typeface="Aptos Mono"/>
                <a:cs typeface="Aptos Mono"/>
              </a:rPr>
              <a:t>09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924BD166-129E-419D-8D35-FC1A53CA8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086350"/>
            <a:ext cx="4000500" cy="47625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4140C">
              <a:alpha val="76000"/>
            </a:srgbClr>
          </a:solidFill>
          <a:ln xmlns:a="http://schemas.openxmlformats.org/drawingml/2006/main" w="10478">
            <a:solidFill>
              <a:srgbClr val="71F36F">
                <a:alpha val="70000"/>
              </a:srgbClr>
            </a:solidFill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B6CA94D4-4716-4442-891D-61C78014A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5229225"/>
            <a:ext cx="3581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33D05E"/>
                </a:solidFill>
                <a:latin typeface="Aptos Display"/>
                <a:ea typeface="Aptos Display"/>
                <a:cs typeface="Aptos Display"/>
              </a:rPr>
              <a:t>RISK MAP</a:t>
            </a:r>
          </a:p>
        </p:txBody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A5EDFC87-23B1-4C69-84C8-DD6B252D8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8FC9B0D7-5E28-40C5-8086-91FDFFF91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287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127A790C-0C35-43A6-A0DE-AD484ACEC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954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pic>
        <p:nvPicPr>
          <p:cNvPr id="30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c2964f08a84dd0"/>
          <a:stretch xmlns:a="http://schemas.openxmlformats.org/drawingml/2006/main"/>
        </p:blipFill>
        <p:spPr>
          <a:xfrm xmlns:a="http://schemas.openxmlformats.org/drawingml/2006/main">
            <a:off x="1200150" y="16383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88DF61E8-8344-45C7-A304-E17AA54F5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6002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CORE DATA CENTERS</a:t>
            </a:r>
          </a:p>
        </p:txBody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CA4FC3D1-4FD3-420B-AE8E-57E2121F4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8097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Crown-jewel defense validation</a:t>
            </a:r>
          </a:p>
        </p:txBody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C1BBF39C-E120-4A8A-8165-629BA9AA7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409DD7A7-8B43-4617-A365-37D646811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09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F0B258B8-DB7A-4233-9C98-8F574A4E7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7650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pic>
        <p:nvPicPr>
          <p:cNvPr id="3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630cc331a140db"/>
          <a:stretch xmlns:a="http://schemas.openxmlformats.org/drawingml/2006/main"/>
        </p:blipFill>
        <p:spPr>
          <a:xfrm xmlns:a="http://schemas.openxmlformats.org/drawingml/2006/main">
            <a:off x="1200150" y="24193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F110942A-D1B8-4473-A49F-D609EB347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3812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OFFICE ENVIRONMENT</a:t>
            </a:r>
          </a:p>
        </p:txBody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E02DE2B0-44CF-4C03-AB1F-DCCAB208C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5908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Employee-side attack paths</a:t>
            </a:r>
          </a:p>
        </p:txBody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1A456D7C-8DF7-4FC6-A7B7-FCC73528C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A6E908A0-CEE3-419E-913A-4C6BB86B5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908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EB6E7533-D98E-476A-9F5C-6DE851116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575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pic>
        <p:nvPicPr>
          <p:cNvPr id="3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66a8f37b5b4110"/>
          <a:stretch xmlns:a="http://schemas.openxmlformats.org/drawingml/2006/main"/>
        </p:blipFill>
        <p:spPr>
          <a:xfrm xmlns:a="http://schemas.openxmlformats.org/drawingml/2006/main">
            <a:off x="1200150" y="32004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3B06422A-47AF-48C4-AEB0-99219B6B6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1623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SUPPLY CHAIN</a:t>
            </a:r>
          </a:p>
        </p:txBody>
      </p:sp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4D1F310F-2D8B-4FFF-A43C-5FF47230E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371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Vendor and partner entrances</a:t>
            </a:r>
          </a:p>
        </p:txBody>
      </p:sp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759DF49B-84D2-4DF4-B1A4-26E76376A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4668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AAEFD3E4-41F9-49AF-8E5A-A76D0C836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287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B03133EF-D72D-43ED-B413-B12CA1A63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954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pic>
        <p:nvPicPr>
          <p:cNvPr id="3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195e31a434415d"/>
          <a:stretch xmlns:a="http://schemas.openxmlformats.org/drawingml/2006/main"/>
        </p:blipFill>
        <p:spPr>
          <a:xfrm xmlns:a="http://schemas.openxmlformats.org/drawingml/2006/main">
            <a:off x="8877300" y="16383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58641654-4710-426D-BE8F-70CA4FB25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6002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PRIVILEGED ACCOUNTS</a:t>
            </a:r>
          </a:p>
        </p:txBody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54A65EA5-B39A-48F6-9A96-28BCE16F9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8097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Access concentration risk</a:t>
            </a:r>
          </a:p>
        </p:txBody>
      </p:sp>
      <p:sp>
        <p:nvSpPr>
          <p:cNvPr id="153" name="">
            <a:extLst xmlns:a="http://schemas.openxmlformats.org/drawingml/2006/main">
              <a:ext uri="{FF2B5EF4-FFF2-40B4-BE49-F238E27FC236}">
                <a16:creationId xmlns:a16="http://schemas.microsoft.com/office/drawing/2014/main" id="{661FD022-11B9-463E-B8A9-FB6668445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24790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52C17251-9295-4CFE-8BEA-B090C9ACA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09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45FBB520-B235-46DD-AB20-DA775EF99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7650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pic>
        <p:nvPicPr>
          <p:cNvPr id="3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1e4b38ab834ed9"/>
          <a:stretch xmlns:a="http://schemas.openxmlformats.org/drawingml/2006/main"/>
        </p:blipFill>
        <p:spPr>
          <a:xfrm xmlns:a="http://schemas.openxmlformats.org/drawingml/2006/main">
            <a:off x="8877300" y="24193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4BB58344-BDAA-4BEF-BAF1-613DB7833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3812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ATTACK SURFACE</a:t>
            </a:r>
          </a:p>
        </p:txBody>
      </p:sp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A1A3BA8E-E16A-4265-BEEF-8D8318B1E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5908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Internet exposure and services</a:t>
            </a:r>
          </a:p>
        </p:txBody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E9C5950A-130D-421B-8D3A-615513C28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028950"/>
            <a:ext cx="3143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4140C">
              <a:alpha val="82000"/>
            </a:srgbClr>
          </a:solidFill>
          <a:ln xmlns:a="http://schemas.openxmlformats.org/drawingml/2006/main" w="10478">
            <a:solidFill>
              <a:srgbClr val="2E9F56">
                <a:alpha val="66000"/>
              </a:srgbClr>
            </a:solidFill>
            <a:prstDash val="solid"/>
          </a:ln>
        </p:spPr>
      </p:sp>
      <p:sp>
        <p:nvSpPr>
          <p:cNvPr id="160" name="">
            <a:extLst xmlns:a="http://schemas.openxmlformats.org/drawingml/2006/main">
              <a:ext uri="{FF2B5EF4-FFF2-40B4-BE49-F238E27FC236}">
                <a16:creationId xmlns:a16="http://schemas.microsoft.com/office/drawing/2014/main" id="{47D2AC72-F7C8-4E24-9F30-48F9B09BE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1908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3D0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1" name="">
            <a:extLst xmlns:a="http://schemas.openxmlformats.org/drawingml/2006/main">
              <a:ext uri="{FF2B5EF4-FFF2-40B4-BE49-F238E27FC236}">
                <a16:creationId xmlns:a16="http://schemas.microsoft.com/office/drawing/2014/main" id="{B07FC1FE-9A7A-430C-8658-F32060FA8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257550"/>
            <a:ext cx="2857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defRPr>
            </a:pPr>
            <a:r>
              <a:rPr sz="713" b="1">
                <a:solidFill>
                  <a:srgbClr val="03110A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pic>
        <p:nvPicPr>
          <p:cNvPr id="3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56b3fd21a14390"/>
          <a:stretch xmlns:a="http://schemas.openxmlformats.org/drawingml/2006/main"/>
        </p:blipFill>
        <p:spPr>
          <a:xfrm xmlns:a="http://schemas.openxmlformats.org/drawingml/2006/main">
            <a:off x="8877300" y="32004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63" name="">
            <a:extLst xmlns:a="http://schemas.openxmlformats.org/drawingml/2006/main">
              <a:ext uri="{FF2B5EF4-FFF2-40B4-BE49-F238E27FC236}">
                <a16:creationId xmlns:a16="http://schemas.microsoft.com/office/drawing/2014/main" id="{BB1FB5EE-031A-4D71-AF07-89C5C8159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16230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defRPr>
            </a:pPr>
            <a:r>
              <a:rPr sz="1013" b="1">
                <a:solidFill>
                  <a:srgbClr val="F2FFF1"/>
                </a:solidFill>
                <a:latin typeface="Aptos Display"/>
                <a:ea typeface="Aptos Display"/>
                <a:cs typeface="Aptos Display"/>
              </a:rPr>
              <a:t>LOG &amp; BACKUP</a:t>
            </a:r>
          </a:p>
        </p:txBody>
      </p:sp>
      <p:sp>
        <p:nvSpPr>
          <p:cNvPr id="164" name="">
            <a:extLst xmlns:a="http://schemas.openxmlformats.org/drawingml/2006/main">
              <a:ext uri="{FF2B5EF4-FFF2-40B4-BE49-F238E27FC236}">
                <a16:creationId xmlns:a16="http://schemas.microsoft.com/office/drawing/2014/main" id="{23F3F9B2-087A-4269-A488-D31AF6788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371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13" b="0">
                <a:solidFill>
                  <a:srgbClr val="A8CDB0"/>
                </a:solidFill>
                <a:latin typeface="Aptos"/>
                <a:ea typeface="Aptos"/>
                <a:cs typeface="Aptos"/>
              </a:defRPr>
            </a:pPr>
            <a:r>
              <a:rPr sz="713" b="0">
                <a:solidFill>
                  <a:srgbClr val="A8CDB0"/>
                </a:solidFill>
                <a:latin typeface="Aptos"/>
                <a:ea typeface="Aptos"/>
                <a:cs typeface="Aptos"/>
              </a:rPr>
              <a:t>Evidence and recovery readiness</a:t>
            </a:r>
          </a:p>
        </p:txBody>
      </p:sp>
      <p:sp>
        <p:nvSpPr>
          <p:cNvPr id="165" name="">
            <a:extLst xmlns:a="http://schemas.openxmlformats.org/drawingml/2006/main">
              <a:ext uri="{FF2B5EF4-FFF2-40B4-BE49-F238E27FC236}">
                <a16:creationId xmlns:a16="http://schemas.microsoft.com/office/drawing/2014/main" id="{68403808-1420-4213-A89B-7910D72A2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019800"/>
            <a:ext cx="103632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4140C">
              <a:alpha val="92000"/>
            </a:srgbClr>
          </a:solidFill>
          <a:ln xmlns:a="http://schemas.openxmlformats.org/drawingml/2006/main" w="10478">
            <a:solidFill>
              <a:srgbClr val="2E9F56">
                <a:alpha val="72000"/>
              </a:srgbClr>
            </a:solidFill>
            <a:prstDash val="solid"/>
          </a:ln>
        </p:spPr>
      </p:sp>
      <p:pic>
        <p:nvPicPr>
          <p:cNvPr id="3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e1bccb339b4ee4"/>
          <a:stretch xmlns:a="http://schemas.openxmlformats.org/drawingml/2006/main"/>
        </p:blipFill>
        <p:spPr>
          <a:xfrm xmlns:a="http://schemas.openxmlformats.org/drawingml/2006/main">
            <a:off x="10477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7" name="">
            <a:extLst xmlns:a="http://schemas.openxmlformats.org/drawingml/2006/main">
              <a:ext uri="{FF2B5EF4-FFF2-40B4-BE49-F238E27FC236}">
                <a16:creationId xmlns:a16="http://schemas.microsoft.com/office/drawing/2014/main" id="{4A00DCAF-6D6F-42CB-89F6-46101EA9A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6143625"/>
            <a:ext cx="309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CORE</a:t>
            </a:r>
          </a:p>
        </p:txBody>
      </p:sp>
      <p:pic>
        <p:nvPicPr>
          <p:cNvPr id="3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ca268fc6a94ab0"/>
          <a:stretch xmlns:a="http://schemas.openxmlformats.org/drawingml/2006/main"/>
        </p:blipFill>
        <p:spPr>
          <a:xfrm xmlns:a="http://schemas.openxmlformats.org/drawingml/2006/main">
            <a:off x="45021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69" name="">
            <a:extLst xmlns:a="http://schemas.openxmlformats.org/drawingml/2006/main">
              <a:ext uri="{FF2B5EF4-FFF2-40B4-BE49-F238E27FC236}">
                <a16:creationId xmlns:a16="http://schemas.microsoft.com/office/drawing/2014/main" id="{0CBC8E1C-7840-46F9-86FB-4EFFA7350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8850" y="6143625"/>
            <a:ext cx="309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OFFICE</a:t>
            </a:r>
          </a:p>
        </p:txBody>
      </p:sp>
      <p:sp>
        <p:nvSpPr>
          <p:cNvPr id="170" name="">
            <a:extLst xmlns:a="http://schemas.openxmlformats.org/drawingml/2006/main">
              <a:ext uri="{FF2B5EF4-FFF2-40B4-BE49-F238E27FC236}">
                <a16:creationId xmlns:a16="http://schemas.microsoft.com/office/drawing/2014/main" id="{539B9751-6B15-43E4-8B7E-F1C724E27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  <p:pic>
        <p:nvPicPr>
          <p:cNvPr id="3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71d609f6c6442e"/>
          <a:stretch xmlns:a="http://schemas.openxmlformats.org/drawingml/2006/main"/>
        </p:blipFill>
        <p:spPr>
          <a:xfrm xmlns:a="http://schemas.openxmlformats.org/drawingml/2006/main">
            <a:off x="7956550" y="6134100"/>
            <a:ext cx="190500" cy="190500"/>
          </a:xfrm>
          <a:prstGeom xmlns:a="http://schemas.openxmlformats.org/drawingml/2006/main" prst="rect">
            <a:avLst/>
          </a:prstGeom>
        </p:spPr>
      </p:pic>
      <p:sp>
        <p:nvSpPr>
          <p:cNvPr id="172" name="">
            <a:extLst xmlns:a="http://schemas.openxmlformats.org/drawingml/2006/main">
              <a:ext uri="{FF2B5EF4-FFF2-40B4-BE49-F238E27FC236}">
                <a16:creationId xmlns:a16="http://schemas.microsoft.com/office/drawing/2014/main" id="{8FD4C874-CE81-43CE-9440-8DA73D996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6143625"/>
            <a:ext cx="309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defRPr>
            </a:pPr>
            <a:r>
              <a:rPr sz="675" b="1">
                <a:solidFill>
                  <a:srgbClr val="F2FFF1"/>
                </a:solidFill>
                <a:latin typeface="Aptos Mono"/>
                <a:ea typeface="Aptos Mono"/>
                <a:cs typeface="Aptos Mono"/>
              </a:rPr>
              <a:t>SUPPLY CHAIN</a:t>
            </a:r>
          </a:p>
        </p:txBody>
      </p:sp>
      <p:sp>
        <p:nvSpPr>
          <p:cNvPr id="173" name="">
            <a:extLst xmlns:a="http://schemas.openxmlformats.org/drawingml/2006/main">
              <a:ext uri="{FF2B5EF4-FFF2-40B4-BE49-F238E27FC236}">
                <a16:creationId xmlns:a16="http://schemas.microsoft.com/office/drawing/2014/main" id="{C9F722A1-042F-4431-B234-3C63177DE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3200" y="6096000"/>
            <a:ext cx="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9F56">
                <a:alpha val="5500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0328923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2026-07-04T05:50:09.2270000Z</dcterms:created>
  <dcterms:modified xsi:type="dcterms:W3CDTF">2026-07-04T05:50:09.2270000Z</dcterms:modified>
</coreProperties>
</file>